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handoutMasterIdLst>
    <p:handoutMasterId r:id="rId64"/>
  </p:handoutMasterIdLst>
  <p:sldIdLst>
    <p:sldId id="258" r:id="rId2"/>
    <p:sldId id="473" r:id="rId3"/>
    <p:sldId id="541" r:id="rId4"/>
    <p:sldId id="641" r:id="rId5"/>
    <p:sldId id="542" r:id="rId6"/>
    <p:sldId id="543" r:id="rId7"/>
    <p:sldId id="632" r:id="rId8"/>
    <p:sldId id="545" r:id="rId9"/>
    <p:sldId id="546" r:id="rId10"/>
    <p:sldId id="547" r:id="rId11"/>
    <p:sldId id="548" r:id="rId12"/>
    <p:sldId id="549" r:id="rId13"/>
    <p:sldId id="634" r:id="rId14"/>
    <p:sldId id="642" r:id="rId15"/>
    <p:sldId id="551" r:id="rId16"/>
    <p:sldId id="553" r:id="rId17"/>
    <p:sldId id="568" r:id="rId18"/>
    <p:sldId id="569" r:id="rId19"/>
    <p:sldId id="636" r:id="rId20"/>
    <p:sldId id="560" r:id="rId21"/>
    <p:sldId id="562" r:id="rId22"/>
    <p:sldId id="567" r:id="rId23"/>
    <p:sldId id="564" r:id="rId24"/>
    <p:sldId id="565" r:id="rId25"/>
    <p:sldId id="620" r:id="rId26"/>
    <p:sldId id="621" r:id="rId27"/>
    <p:sldId id="622" r:id="rId28"/>
    <p:sldId id="623" r:id="rId29"/>
    <p:sldId id="624" r:id="rId30"/>
    <p:sldId id="571" r:id="rId31"/>
    <p:sldId id="572" r:id="rId32"/>
    <p:sldId id="573" r:id="rId33"/>
    <p:sldId id="574" r:id="rId34"/>
    <p:sldId id="626" r:id="rId35"/>
    <p:sldId id="627" r:id="rId36"/>
    <p:sldId id="576" r:id="rId37"/>
    <p:sldId id="577" r:id="rId38"/>
    <p:sldId id="578" r:id="rId39"/>
    <p:sldId id="579" r:id="rId40"/>
    <p:sldId id="580" r:id="rId41"/>
    <p:sldId id="643" r:id="rId42"/>
    <p:sldId id="582" r:id="rId43"/>
    <p:sldId id="584" r:id="rId44"/>
    <p:sldId id="638" r:id="rId45"/>
    <p:sldId id="586" r:id="rId46"/>
    <p:sldId id="587" r:id="rId47"/>
    <p:sldId id="588" r:id="rId48"/>
    <p:sldId id="591" r:id="rId49"/>
    <p:sldId id="592" r:id="rId50"/>
    <p:sldId id="630" r:id="rId51"/>
    <p:sldId id="594" r:id="rId52"/>
    <p:sldId id="595" r:id="rId53"/>
    <p:sldId id="596" r:id="rId54"/>
    <p:sldId id="633" r:id="rId55"/>
    <p:sldId id="639" r:id="rId56"/>
    <p:sldId id="598" r:id="rId57"/>
    <p:sldId id="628" r:id="rId58"/>
    <p:sldId id="602" r:id="rId59"/>
    <p:sldId id="603" r:id="rId60"/>
    <p:sldId id="609" r:id="rId61"/>
    <p:sldId id="608" r:id="rId62"/>
  </p:sldIdLst>
  <p:sldSz cx="9144000" cy="6858000" type="screen4x3"/>
  <p:notesSz cx="6858000" cy="9144000"/>
  <p:custDataLst>
    <p:tags r:id="rId65"/>
  </p:custDataLst>
  <p:defaultTextStyle>
    <a:defPPr>
      <a:defRPr lang="en-US"/>
    </a:defPPr>
    <a:lvl1pPr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1pPr>
    <a:lvl2pPr marL="4572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2pPr>
    <a:lvl3pPr marL="9144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3pPr>
    <a:lvl4pPr marL="13716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4pPr>
    <a:lvl5pPr marL="1828800" algn="l" defTabSz="457200" rtl="0" eaLnBrk="0" fontAlgn="base" hangingPunct="0">
      <a:spcBef>
        <a:spcPct val="0"/>
      </a:spcBef>
      <a:spcAft>
        <a:spcPct val="0"/>
      </a:spcAft>
      <a:defRPr kern="1200">
        <a:solidFill>
          <a:schemeClr val="tx1"/>
        </a:solidFill>
        <a:latin typeface="Calibri" pitchFamily="-107" charset="0"/>
        <a:ea typeface="MS PGothic" pitchFamily="34" charset="-128"/>
        <a:cs typeface="MS PGothic" pitchFamily="34" charset="-128"/>
      </a:defRPr>
    </a:lvl5pPr>
    <a:lvl6pPr marL="2286000" algn="l" defTabSz="457200" rtl="0" eaLnBrk="1" latinLnBrk="0" hangingPunct="1">
      <a:defRPr kern="1200">
        <a:solidFill>
          <a:schemeClr val="tx1"/>
        </a:solidFill>
        <a:latin typeface="Calibri" pitchFamily="-107" charset="0"/>
        <a:ea typeface="MS PGothic" pitchFamily="34" charset="-128"/>
        <a:cs typeface="MS PGothic" pitchFamily="34" charset="-128"/>
      </a:defRPr>
    </a:lvl6pPr>
    <a:lvl7pPr marL="2743200" algn="l" defTabSz="457200" rtl="0" eaLnBrk="1" latinLnBrk="0" hangingPunct="1">
      <a:defRPr kern="1200">
        <a:solidFill>
          <a:schemeClr val="tx1"/>
        </a:solidFill>
        <a:latin typeface="Calibri" pitchFamily="-107" charset="0"/>
        <a:ea typeface="MS PGothic" pitchFamily="34" charset="-128"/>
        <a:cs typeface="MS PGothic" pitchFamily="34" charset="-128"/>
      </a:defRPr>
    </a:lvl7pPr>
    <a:lvl8pPr marL="3200400" algn="l" defTabSz="457200" rtl="0" eaLnBrk="1" latinLnBrk="0" hangingPunct="1">
      <a:defRPr kern="1200">
        <a:solidFill>
          <a:schemeClr val="tx1"/>
        </a:solidFill>
        <a:latin typeface="Calibri" pitchFamily="-107" charset="0"/>
        <a:ea typeface="MS PGothic" pitchFamily="34" charset="-128"/>
        <a:cs typeface="MS PGothic" pitchFamily="34" charset="-128"/>
      </a:defRPr>
    </a:lvl8pPr>
    <a:lvl9pPr marL="3657600" algn="l" defTabSz="457200" rtl="0" eaLnBrk="1" latinLnBrk="0" hangingPunct="1">
      <a:defRPr kern="1200">
        <a:solidFill>
          <a:schemeClr val="tx1"/>
        </a:solidFill>
        <a:latin typeface="Calibri" pitchFamily="-107" charset="0"/>
        <a:ea typeface="MS PGothic" pitchFamily="34" charset="-128"/>
        <a:cs typeface="MS PGothic" pitchFamily="34" charset="-128"/>
      </a:defRPr>
    </a:lvl9pPr>
  </p:defaultTextStyle>
  <p:extLst>
    <p:ext uri="{EFAFB233-063F-42B5-8137-9DF3F51BA10A}">
      <p15:sldGuideLst xmlns:p15="http://schemas.microsoft.com/office/powerpoint/2012/main">
        <p15:guide id="1" orient="horz" pos="4319">
          <p15:clr>
            <a:srgbClr val="A4A3A4"/>
          </p15:clr>
        </p15:guide>
        <p15:guide id="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a:srgbClr val="1492C7"/>
    <a:srgbClr val="1727D7"/>
    <a:srgbClr val="0000BD"/>
    <a:srgbClr val="75AFB7"/>
    <a:srgbClr val="8DD1DA"/>
    <a:srgbClr val="3F6C79"/>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676"/>
    <p:restoredTop sz="72127" autoAdjust="0"/>
  </p:normalViewPr>
  <p:slideViewPr>
    <p:cSldViewPr snapToGrid="0">
      <p:cViewPr>
        <p:scale>
          <a:sx n="90" d="100"/>
          <a:sy n="90" d="100"/>
        </p:scale>
        <p:origin x="928" y="440"/>
      </p:cViewPr>
      <p:guideLst>
        <p:guide orient="horz" pos="4319"/>
        <p:guide/>
      </p:guideLst>
    </p:cSldViewPr>
  </p:slideViewPr>
  <p:notesTextViewPr>
    <p:cViewPr>
      <p:scale>
        <a:sx n="100" d="100"/>
        <a:sy n="100" d="100"/>
      </p:scale>
      <p:origin x="0" y="0"/>
    </p:cViewPr>
  </p:notesTextViewPr>
  <p:sorterViewPr>
    <p:cViewPr>
      <p:scale>
        <a:sx n="100" d="100"/>
        <a:sy n="100" d="100"/>
      </p:scale>
      <p:origin x="0" y="5528"/>
    </p:cViewPr>
  </p:sorterViewPr>
  <p:notesViewPr>
    <p:cSldViewPr snapToGrid="0">
      <p:cViewPr>
        <p:scale>
          <a:sx n="110" d="100"/>
          <a:sy n="110" d="100"/>
        </p:scale>
        <p:origin x="-564" y="28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notesMaster" Target="notesMasters/notesMaster1.xml"/><Relationship Id="rId64" Type="http://schemas.openxmlformats.org/officeDocument/2006/relationships/handoutMaster" Target="handoutMasters/handoutMaster1.xml"/><Relationship Id="rId65" Type="http://schemas.openxmlformats.org/officeDocument/2006/relationships/tags" Target="tags/tag1.xml"/><Relationship Id="rId66" Type="http://schemas.openxmlformats.org/officeDocument/2006/relationships/presProps" Target="presProps.xml"/><Relationship Id="rId67" Type="http://schemas.openxmlformats.org/officeDocument/2006/relationships/viewProps" Target="viewProps.xml"/><Relationship Id="rId68" Type="http://schemas.openxmlformats.org/officeDocument/2006/relationships/theme" Target="theme/theme1.xml"/><Relationship Id="rId69"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8BD6B388-E5F7-BD44-8817-E6C6A253E276}" type="datetimeFigureOut">
              <a:rPr lang="en-US"/>
              <a:pPr/>
              <a:t>11/15/17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7C93C54-6376-634C-B9AC-5ABC8B03565D}" type="slidenum">
              <a:rPr lang="en-US"/>
              <a:pPr/>
              <a:t>‹#›</a:t>
            </a:fld>
            <a:endParaRPr lang="en-US"/>
          </a:p>
        </p:txBody>
      </p:sp>
    </p:spTree>
    <p:extLst>
      <p:ext uri="{BB962C8B-B14F-4D97-AF65-F5344CB8AC3E}">
        <p14:creationId xmlns:p14="http://schemas.microsoft.com/office/powerpoint/2010/main" val="27902441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204844318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pitchFamily="-111" charset="-128"/>
      </a:defRPr>
    </a:lvl3pPr>
    <a:lvl4pPr marL="1600200" indent="-228600" algn="l" defTabSz="457200" rtl="0" eaLnBrk="0" fontAlgn="base" hangingPunct="0">
      <a:spcBef>
        <a:spcPct val="30000"/>
      </a:spcBef>
      <a:spcAft>
        <a:spcPct val="0"/>
      </a:spcAft>
      <a:defRPr sz="1200" kern="1200">
        <a:solidFill>
          <a:schemeClr val="tx1"/>
        </a:solidFill>
        <a:latin typeface="+mn-lt"/>
        <a:ea typeface="ヒラギノ角ゴ Pro W3" pitchFamily="-111" charset="-128"/>
        <a:cs typeface="ヒラギノ角ゴ Pro W3" charset="0"/>
      </a:defRPr>
    </a:lvl4pPr>
    <a:lvl5pPr marL="2057400" indent="-228600" algn="l" defTabSz="457200" rtl="0" eaLnBrk="0" fontAlgn="base" hangingPunct="0">
      <a:spcBef>
        <a:spcPct val="30000"/>
      </a:spcBef>
      <a:spcAft>
        <a:spcPct val="0"/>
      </a:spcAft>
      <a:defRPr sz="1200" kern="1200">
        <a:solidFill>
          <a:schemeClr val="tx1"/>
        </a:solidFill>
        <a:latin typeface="+mn-lt"/>
        <a:ea typeface="MS PGothic" pitchFamily="34" charset="-128"/>
        <a:cs typeface="MS PGothic"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2" name="Notes Placeholder 2"/>
          <p:cNvSpPr>
            <a:spLocks noGrp="1"/>
          </p:cNvSpPr>
          <p:nvPr>
            <p:ph type="body" idx="1"/>
          </p:nvPr>
        </p:nvSpPr>
        <p:spPr bwMode="auto">
          <a:noFill/>
        </p:spPr>
        <p:txBody>
          <a:bodyPr/>
          <a:lstStyle/>
          <a:p>
            <a:r>
              <a:rPr lang="en-US" b="1" i="1" dirty="0"/>
              <a:t>Pre-class music:</a:t>
            </a:r>
            <a:r>
              <a:rPr lang="en-US" dirty="0"/>
              <a:t> “eBay” by Weird Al </a:t>
            </a:r>
            <a:r>
              <a:rPr lang="en-US" dirty="0" err="1"/>
              <a:t>Yankovic</a:t>
            </a:r>
            <a:r>
              <a:rPr lang="en-US" dirty="0"/>
              <a:t> </a:t>
            </a:r>
            <a:r>
              <a:rPr lang="en-US" dirty="0" smtClean="0"/>
              <a:t>(See Tip #087)</a:t>
            </a:r>
            <a:endParaRPr lang="en-US" dirty="0"/>
          </a:p>
          <a:p>
            <a:endParaRPr lang="en-US" b="1" i="1" dirty="0"/>
          </a:p>
          <a:p>
            <a:r>
              <a:rPr lang="en-US" dirty="0"/>
              <a:t>This song is a perfect example of how markets are supposed to function (by discussing the free market in terms of eBay, an online auction site that most people have used or at least know about, students better understand economic concepts such as “trade creates value” and “positive-sum games”).</a:t>
            </a:r>
          </a:p>
          <a:p>
            <a:endParaRPr lang="en-US" b="1" i="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p>
          <a:p>
            <a:pPr marL="0" lvl="1"/>
            <a:endParaRPr lang="en-US" b="1" dirty="0">
              <a:cs typeface="MS PGothic" pitchFamily="34" charset="-128"/>
            </a:endParaRPr>
          </a:p>
          <a:p>
            <a:r>
              <a:rPr lang="en-US" dirty="0"/>
              <a:t>Quantity demanded:</a:t>
            </a:r>
          </a:p>
          <a:p>
            <a:pPr marL="171450" indent="-171450">
              <a:buFont typeface="Arial" charset="0"/>
              <a:buChar char="•"/>
            </a:pPr>
            <a:r>
              <a:rPr lang="en-US" dirty="0"/>
              <a:t>Explain to students that quantity demanded (QD) is an </a:t>
            </a:r>
            <a:r>
              <a:rPr lang="en-US" i="1" dirty="0"/>
              <a:t>amount</a:t>
            </a:r>
            <a:r>
              <a:rPr lang="en-US" dirty="0"/>
              <a:t>; it is a </a:t>
            </a:r>
            <a:r>
              <a:rPr lang="en-US" i="1" dirty="0"/>
              <a:t>number</a:t>
            </a:r>
            <a:r>
              <a:rPr lang="en-US" dirty="0"/>
              <a:t>.</a:t>
            </a:r>
          </a:p>
          <a:p>
            <a:pPr marL="171450" indent="-171450">
              <a:buFont typeface="Arial" charset="0"/>
              <a:buChar char="•"/>
            </a:pPr>
            <a:r>
              <a:rPr lang="en-US" dirty="0"/>
              <a:t>Every price has a quantity demanded associated with it.</a:t>
            </a:r>
          </a:p>
          <a:p>
            <a:r>
              <a:rPr lang="en-US" dirty="0"/>
              <a:t> </a:t>
            </a:r>
          </a:p>
          <a:p>
            <a:r>
              <a:rPr lang="en-US" dirty="0"/>
              <a:t>Inverse relationship between price and quantity demanded:</a:t>
            </a:r>
          </a:p>
          <a:p>
            <a:pPr marL="171450" indent="-171450">
              <a:buFont typeface="Arial" charset="0"/>
              <a:buChar char="•"/>
            </a:pPr>
            <a:r>
              <a:rPr lang="en-US" dirty="0"/>
              <a:t>If price goes up, quantity demanded decreases; if price goes down, quantity demanded increases.</a:t>
            </a:r>
          </a:p>
          <a:p>
            <a:r>
              <a:rPr lang="en-US" dirty="0"/>
              <a:t> </a:t>
            </a:r>
          </a:p>
          <a:p>
            <a:r>
              <a:rPr lang="en-US" b="1" i="1" dirty="0" smtClean="0"/>
              <a:t>Lecture tip: </a:t>
            </a:r>
            <a:r>
              <a:rPr lang="en-US" dirty="0" smtClean="0"/>
              <a:t>Make </a:t>
            </a:r>
            <a:r>
              <a:rPr lang="en-US" dirty="0"/>
              <a:t>sure students understand that everything else is being held constant here!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a:t>
            </a:r>
            <a:r>
              <a:rPr lang="en-US" b="1" i="1" dirty="0" smtClean="0"/>
              <a:t>tip:</a:t>
            </a:r>
            <a:endParaRPr lang="en-US" dirty="0"/>
          </a:p>
          <a:p>
            <a:endParaRPr lang="en-US" dirty="0" smtClean="0"/>
          </a:p>
          <a:p>
            <a:r>
              <a:rPr lang="en-US" dirty="0" smtClean="0"/>
              <a:t>It </a:t>
            </a:r>
            <a:r>
              <a:rPr lang="en-US" dirty="0"/>
              <a:t>is useful here to make sure that students recognize </a:t>
            </a:r>
          </a:p>
          <a:p>
            <a:pPr marL="171450" indent="-171450">
              <a:buFont typeface="Arial" charset="0"/>
              <a:buChar char="•"/>
            </a:pPr>
            <a:r>
              <a:rPr lang="en-US" dirty="0"/>
              <a:t>“Demand” represents the relationship between price and quantity demanded </a:t>
            </a:r>
          </a:p>
          <a:p>
            <a:pPr marL="171450" indent="-171450">
              <a:buFont typeface="Arial" charset="0"/>
              <a:buChar char="•"/>
            </a:pPr>
            <a:r>
              <a:rPr lang="en-US" dirty="0"/>
              <a:t>“Quantity demanded” is just one point in that relationship</a:t>
            </a:r>
          </a:p>
          <a:p>
            <a:endParaRPr lang="en-US" dirty="0"/>
          </a:p>
          <a:p>
            <a:r>
              <a:rPr lang="en-US" dirty="0"/>
              <a:t>Demand can be represented two ways:</a:t>
            </a:r>
          </a:p>
          <a:p>
            <a:pPr marL="228600" indent="-228600">
              <a:buFont typeface="+mj-lt"/>
              <a:buAutoNum type="arabicPeriod"/>
            </a:pPr>
            <a:r>
              <a:rPr lang="en-US" dirty="0"/>
              <a:t>Table (demand schedule)</a:t>
            </a:r>
          </a:p>
          <a:p>
            <a:pPr marL="228600" indent="-228600">
              <a:buFont typeface="+mj-lt"/>
              <a:buAutoNum type="arabicPeriod"/>
            </a:pPr>
            <a:r>
              <a:rPr lang="en-US" dirty="0"/>
              <a:t>Graph (demand curve)</a:t>
            </a:r>
          </a:p>
          <a:p>
            <a:pPr>
              <a:buFontTx/>
              <a:buChar char="•"/>
            </a:pPr>
            <a:endParaRPr lang="en-US" dirty="0"/>
          </a:p>
          <a:p>
            <a:endParaRPr lang="en-US" b="1" i="1"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tip:</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S PGothic" pitchFamily="34" charset="-128"/>
              <a:cs typeface="MS PGothic" pitchFamily="34" charset="-128"/>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S PGothic" pitchFamily="34" charset="-128"/>
                <a:cs typeface="MS PGothic" pitchFamily="34" charset="-128"/>
              </a:rPr>
              <a:t>Point out to students that</a:t>
            </a:r>
            <a:r>
              <a:rPr lang="en-US" dirty="0" smtClean="0"/>
              <a:t>:</a:t>
            </a:r>
            <a:endParaRPr lang="en-US" dirty="0"/>
          </a:p>
          <a:p>
            <a:pPr marL="171450" indent="-171450">
              <a:buFont typeface="Arial" charset="0"/>
              <a:buChar char="•"/>
            </a:pPr>
            <a:r>
              <a:rPr lang="en-US" dirty="0"/>
              <a:t>The entire table shows Ryan’s demand for salmon.</a:t>
            </a:r>
          </a:p>
          <a:p>
            <a:pPr marL="171450" indent="-171450">
              <a:buFont typeface="Arial" charset="0"/>
              <a:buChar char="•"/>
            </a:pPr>
            <a:r>
              <a:rPr lang="en-US" dirty="0"/>
              <a:t>Each line in the table shows the quantity of salmon demanded by Ryan at a particular price.</a:t>
            </a:r>
          </a:p>
          <a:p>
            <a:pPr marL="171450" indent="-171450">
              <a:buFont typeface="Arial" charset="0"/>
              <a:buChar char="•"/>
            </a:pPr>
            <a:r>
              <a:rPr lang="en-US" dirty="0"/>
              <a:t>This table assumes that nothing else is changing except price and quantity demanded.</a:t>
            </a:r>
          </a:p>
          <a:p>
            <a:pPr marL="0" lvl="1"/>
            <a:endParaRPr lang="en-US" dirty="0">
              <a:cs typeface="MS PGothic"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lnSpc>
                <a:spcPct val="80000"/>
              </a:lnSpc>
              <a:spcBef>
                <a:spcPct val="0"/>
              </a:spcBef>
            </a:pPr>
            <a:r>
              <a:rPr lang="en-US" b="1" i="1" dirty="0"/>
              <a:t>Image: </a:t>
            </a:r>
            <a:r>
              <a:rPr lang="en-US" dirty="0"/>
              <a:t>Animated Figure 3.1</a:t>
            </a:r>
          </a:p>
          <a:p>
            <a:pPr eaLnBrk="1" hangingPunct="1">
              <a:lnSpc>
                <a:spcPct val="80000"/>
              </a:lnSpc>
              <a:spcBef>
                <a:spcPct val="0"/>
              </a:spcBef>
            </a:pPr>
            <a:endParaRPr lang="en-US" dirty="0" smtClean="0"/>
          </a:p>
          <a:p>
            <a:r>
              <a:rPr lang="en-US" sz="1200" b="1" i="1" kern="1200" dirty="0" smtClean="0">
                <a:solidFill>
                  <a:schemeClr val="tx1"/>
                </a:solidFill>
                <a:effectLst/>
                <a:latin typeface="+mn-lt"/>
                <a:ea typeface="MS PGothic" pitchFamily="34" charset="-128"/>
                <a:cs typeface="MS PGothic" pitchFamily="34" charset="-128"/>
              </a:rPr>
              <a:t>Lecture tip: </a:t>
            </a:r>
            <a:endParaRPr lang="en-US" sz="1200" kern="1200" dirty="0" smtClean="0">
              <a:solidFill>
                <a:schemeClr val="tx1"/>
              </a:solidFill>
              <a:effectLst/>
              <a:latin typeface="+mn-lt"/>
              <a:ea typeface="MS PGothic" pitchFamily="34" charset="-128"/>
              <a:cs typeface="MS PGothic" pitchFamily="34" charset="-128"/>
            </a:endParaRPr>
          </a:p>
          <a:p>
            <a:r>
              <a:rPr lang="en-US" sz="1200" i="1" kern="1200" dirty="0" smtClean="0">
                <a:solidFill>
                  <a:schemeClr val="tx1"/>
                </a:solidFill>
                <a:effectLst/>
                <a:latin typeface="+mn-lt"/>
                <a:ea typeface="MS PGothic" pitchFamily="34" charset="-128"/>
                <a:cs typeface="MS PGothic" pitchFamily="34" charset="-128"/>
              </a:rPr>
              <a:t>Click through the slide to reveal the two missing labels.</a:t>
            </a:r>
            <a:r>
              <a:rPr lang="en-US" dirty="0" smtClean="0">
                <a:effectLst/>
              </a:rPr>
              <a:t> </a:t>
            </a:r>
          </a:p>
          <a:p>
            <a:endParaRPr lang="en-US" dirty="0"/>
          </a:p>
          <a:p>
            <a:pPr>
              <a:lnSpc>
                <a:spcPct val="80000"/>
              </a:lnSpc>
            </a:pPr>
            <a:r>
              <a:rPr lang="en-US" b="1" i="1" dirty="0"/>
              <a:t>Lecture notes:</a:t>
            </a:r>
            <a:endParaRPr lang="en-US" dirty="0"/>
          </a:p>
          <a:p>
            <a:r>
              <a:rPr lang="en-US" dirty="0"/>
              <a:t>The </a:t>
            </a:r>
            <a:r>
              <a:rPr lang="en-US" i="1" dirty="0"/>
              <a:t>demand curve</a:t>
            </a:r>
            <a:r>
              <a:rPr lang="en-US" dirty="0"/>
              <a:t> is a graph of the relationship between the prices on the demand schedule and the quantity demanded at those prices.</a:t>
            </a:r>
          </a:p>
          <a:p>
            <a:pPr marL="171450" indent="-171450">
              <a:buFont typeface="Arial" charset="0"/>
              <a:buChar char="•"/>
            </a:pPr>
            <a:r>
              <a:rPr lang="en-US" dirty="0"/>
              <a:t>Each point on the demand curve represents the quantity demanded of the good at that price.</a:t>
            </a:r>
          </a:p>
          <a:p>
            <a:pPr marL="171450" indent="-171450">
              <a:buFont typeface="Arial" charset="0"/>
              <a:buChar char="•"/>
            </a:pPr>
            <a:r>
              <a:rPr lang="en-US" dirty="0"/>
              <a:t>The entire curve shows the relationship.</a:t>
            </a:r>
          </a:p>
          <a:p>
            <a:r>
              <a:rPr lang="en-US" dirty="0"/>
              <a:t> </a:t>
            </a:r>
          </a:p>
          <a:p>
            <a:r>
              <a:rPr lang="en-US" dirty="0"/>
              <a:t>The inverse relationship between price and the quantity demanded produces a downward-sloping curve:</a:t>
            </a:r>
          </a:p>
          <a:p>
            <a:pPr marL="171450" indent="-171450">
              <a:buFont typeface="Arial" charset="0"/>
              <a:buChar char="•"/>
            </a:pPr>
            <a:r>
              <a:rPr lang="en-US" dirty="0"/>
              <a:t>As the price rises from $0 to $20 along the </a:t>
            </a:r>
            <a:r>
              <a:rPr lang="en-US" i="1" dirty="0"/>
              <a:t>y</a:t>
            </a:r>
            <a:r>
              <a:rPr lang="en-US" dirty="0"/>
              <a:t> axis, the quantity demanded decreases from eight to zero fillets along the </a:t>
            </a:r>
            <a:r>
              <a:rPr lang="en-US" i="1" dirty="0"/>
              <a:t>x</a:t>
            </a:r>
            <a:r>
              <a:rPr lang="en-US" dirty="0"/>
              <a:t> axis. </a:t>
            </a:r>
          </a:p>
          <a:p>
            <a:r>
              <a:rPr lang="en-US" dirty="0"/>
              <a:t> </a:t>
            </a:r>
          </a:p>
          <a:p>
            <a:r>
              <a:rPr lang="en-US" dirty="0"/>
              <a:t>Make sure it is once again clear that this demand curve is drawn assuming that the </a:t>
            </a:r>
            <a:r>
              <a:rPr lang="en-US" i="1" dirty="0"/>
              <a:t>only</a:t>
            </a:r>
            <a:r>
              <a:rPr lang="en-US" dirty="0"/>
              <a:t> two things that are changing are price and quantity demanded.</a:t>
            </a:r>
          </a:p>
          <a:p>
            <a:r>
              <a:rPr lang="en-US" dirty="0"/>
              <a:t> </a:t>
            </a:r>
          </a:p>
        </p:txBody>
      </p:sp>
      <p:sp>
        <p:nvSpPr>
          <p:cNvPr id="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219E4358-82C1-3044-A3D0-D16B3CDF8C17}" type="slidenum">
              <a:rPr lang="en-US"/>
              <a:pPr eaLnBrk="1" hangingPunct="1"/>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noTextEdi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noTextEdi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a:lstStyle/>
          <a:p>
            <a:pPr marL="0" lvl="1"/>
            <a:r>
              <a:rPr lang="en-US" b="1" i="1" dirty="0">
                <a:cs typeface="MS PGothic" pitchFamily="34" charset="-128"/>
              </a:rPr>
              <a:t>Lecture tip:</a:t>
            </a:r>
            <a:endParaRPr lang="en-US" dirty="0">
              <a:cs typeface="MS PGothic" pitchFamily="34" charset="-128"/>
            </a:endParaRPr>
          </a:p>
          <a:p>
            <a:r>
              <a:rPr lang="en-US" i="1" dirty="0"/>
              <a:t>Click through to reveal the animation of + and =.</a:t>
            </a:r>
            <a:endParaRPr lang="en-US" dirty="0"/>
          </a:p>
          <a:p>
            <a:r>
              <a:rPr lang="en-US" dirty="0"/>
              <a:t> </a:t>
            </a:r>
          </a:p>
          <a:p>
            <a:r>
              <a:rPr lang="en-US" dirty="0"/>
              <a:t>It often helps students to see this and hear it verbalized together: “At any price, we can add up Meredith’s and Derek’s quantity demanded to get the market quantity demanded.”</a:t>
            </a:r>
          </a:p>
          <a:p>
            <a:r>
              <a:rPr lang="en-US" dirty="0"/>
              <a:t> </a:t>
            </a:r>
          </a:p>
          <a:p>
            <a:r>
              <a:rPr lang="en-US" sz="1200" kern="1200" dirty="0" smtClean="0">
                <a:solidFill>
                  <a:schemeClr val="tx1"/>
                </a:solidFill>
                <a:effectLst/>
                <a:latin typeface="+mn-lt"/>
                <a:ea typeface="MS PGothic" pitchFamily="34" charset="-128"/>
                <a:cs typeface="MS PGothic" pitchFamily="34" charset="-128"/>
              </a:rPr>
              <a:t>In order to make sure students fully understand, go through a few different prices.</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noFill/>
          <a:ln>
            <a:solidFill>
              <a:srgbClr val="000000"/>
            </a:solidFill>
            <a:miter lim="800000"/>
            <a:headEnd/>
            <a:tailEnd/>
          </a:ln>
        </p:spPr>
      </p:sp>
      <p:sp>
        <p:nvSpPr>
          <p:cNvPr id="4096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a:t>
            </a:r>
            <a:r>
              <a:rPr lang="en-US" b="1" i="1" dirty="0" smtClean="0">
                <a:cs typeface="MS PGothic" pitchFamily="34" charset="-128"/>
              </a:rPr>
              <a:t>tip:</a:t>
            </a:r>
            <a:endParaRPr lang="en-US" dirty="0">
              <a:cs typeface="MS PGothic" pitchFamily="34" charset="-128"/>
            </a:endParaRPr>
          </a:p>
          <a:p>
            <a:pPr marL="0" lvl="1"/>
            <a:endParaRPr lang="en-US" u="sng" dirty="0">
              <a:cs typeface="MS PGothic" pitchFamily="34" charset="-128"/>
            </a:endParaRPr>
          </a:p>
          <a:p>
            <a:r>
              <a:rPr lang="en-US" i="1" dirty="0"/>
              <a:t>This is a very important distinction to make!</a:t>
            </a:r>
            <a:endParaRPr lang="en-US" dirty="0"/>
          </a:p>
          <a:p>
            <a:r>
              <a:rPr lang="en-US" dirty="0"/>
              <a:t> </a:t>
            </a:r>
          </a:p>
          <a:p>
            <a:r>
              <a:rPr lang="en-US" dirty="0"/>
              <a:t>Again, return to these ideas:</a:t>
            </a:r>
          </a:p>
          <a:p>
            <a:pPr marL="171450" indent="-171450">
              <a:buFont typeface="Arial" charset="0"/>
              <a:buChar char="•"/>
            </a:pPr>
            <a:r>
              <a:rPr lang="en-US" dirty="0"/>
              <a:t>Demand represents the relationship between price and quantity demanded (the entire table or curve).</a:t>
            </a:r>
          </a:p>
          <a:p>
            <a:pPr marL="171450" indent="-171450">
              <a:buFont typeface="Arial" charset="0"/>
              <a:buChar char="•"/>
            </a:pPr>
            <a:r>
              <a:rPr lang="en-US" dirty="0"/>
              <a:t>Quantity demanded is just an amount at a particular price.</a:t>
            </a:r>
          </a:p>
          <a:p>
            <a:r>
              <a:rPr lang="en-US" dirty="0"/>
              <a:t> </a:t>
            </a:r>
          </a:p>
          <a:p>
            <a:r>
              <a:rPr lang="en-US" dirty="0"/>
              <a:t>When the price of a good changes, we move to a new quantity demanded.</a:t>
            </a:r>
          </a:p>
          <a:p>
            <a:pPr marL="171450" indent="-171450">
              <a:buFont typeface="Arial" charset="0"/>
              <a:buChar char="•"/>
            </a:pPr>
            <a:r>
              <a:rPr lang="en-US" dirty="0"/>
              <a:t>The relationship has not changed.</a:t>
            </a:r>
          </a:p>
          <a:p>
            <a:pPr marL="171450" indent="-171450">
              <a:buFont typeface="Arial" charset="0"/>
              <a:buChar char="•"/>
            </a:pPr>
            <a:r>
              <a:rPr lang="en-US" dirty="0"/>
              <a:t>We’re just at a different point in the relationship.</a:t>
            </a:r>
          </a:p>
          <a:p>
            <a:r>
              <a:rPr lang="en-US" dirty="0"/>
              <a:t> </a:t>
            </a:r>
          </a:p>
          <a:p>
            <a:r>
              <a:rPr lang="en-US" dirty="0"/>
              <a:t>When something other than price changes, we will have a new relationship.</a:t>
            </a:r>
          </a:p>
          <a:p>
            <a:pPr marL="171450" indent="-171450">
              <a:buFont typeface="Arial" charset="0"/>
              <a:buChar char="•"/>
            </a:pPr>
            <a:r>
              <a:rPr lang="en-US" dirty="0"/>
              <a:t>Remind students that a demand schedule or demand curve assumes everything else is held constant other than price or quantity demanded.</a:t>
            </a:r>
          </a:p>
          <a:p>
            <a:pPr marL="171450" lvl="1" indent="-171450">
              <a:buFont typeface="Arial" charset="0"/>
              <a:buChar char="•"/>
            </a:pPr>
            <a:r>
              <a:rPr lang="en-US" dirty="0">
                <a:ea typeface="ヒラギノ角ゴ Pro W3" pitchFamily="-107" charset="-128"/>
                <a:cs typeface="ヒラギノ角ゴ Pro W3" pitchFamily="-107" charset="-128"/>
              </a:rPr>
              <a:t>If something other than price changes, the existing relationship between price and quantity demanded is no longer valid.</a:t>
            </a:r>
          </a:p>
          <a:p>
            <a:pPr marL="171450" indent="-171450">
              <a:buFont typeface="Arial" charset="0"/>
              <a:buChar char="•"/>
            </a:pPr>
            <a:r>
              <a:rPr lang="en-US" dirty="0"/>
              <a:t>This is demonstrated by developing a new demand schedule or drawing a new demand curve.</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i="1" dirty="0"/>
              <a:t>Lecture tip:</a:t>
            </a:r>
          </a:p>
          <a:p>
            <a:r>
              <a:rPr lang="en-US" dirty="0"/>
              <a:t>The in-class quizzes in this chapter will really help reinforce graph concepts. </a:t>
            </a:r>
            <a:r>
              <a:rPr lang="en-US" sz="1200" kern="1200" dirty="0" smtClean="0">
                <a:solidFill>
                  <a:schemeClr val="tx1"/>
                </a:solidFill>
                <a:effectLst/>
                <a:latin typeface="+mn-lt"/>
                <a:ea typeface="MS PGothic" pitchFamily="34" charset="-128"/>
                <a:cs typeface="MS PGothic" pitchFamily="34" charset="-128"/>
              </a:rPr>
              <a:t>It is best to go through these quizzes with students step by step.</a:t>
            </a:r>
            <a:r>
              <a:rPr lang="en-US" dirty="0" smtClean="0">
                <a:effectLst/>
              </a:rPr>
              <a:t> </a:t>
            </a:r>
          </a:p>
          <a:p>
            <a:endParaRPr lang="en-US" dirty="0"/>
          </a:p>
          <a:p>
            <a:pPr eaLnBrk="1" hangingPunct="1"/>
            <a:r>
              <a:rPr lang="en-US" b="1" i="1" dirty="0"/>
              <a:t>Lecture notes</a:t>
            </a:r>
            <a:r>
              <a:rPr lang="en-US" b="1" i="1" dirty="0" smtClean="0"/>
              <a:t>:</a:t>
            </a:r>
          </a:p>
          <a:p>
            <a:pPr eaLnBrk="1" hangingPunct="1"/>
            <a:endParaRPr lang="en-US" dirty="0"/>
          </a:p>
          <a:p>
            <a:r>
              <a:rPr lang="en-US" dirty="0"/>
              <a:t>First click:</a:t>
            </a:r>
          </a:p>
          <a:p>
            <a:pPr marL="171450" indent="-171450">
              <a:buFont typeface="Arial" charset="0"/>
              <a:buChar char="•"/>
            </a:pPr>
            <a:r>
              <a:rPr lang="en-US" dirty="0"/>
              <a:t>Price of Oreos </a:t>
            </a:r>
            <a:r>
              <a:rPr lang="en-US" dirty="0" smtClean="0"/>
              <a:t>falls</a:t>
            </a:r>
            <a:endParaRPr lang="en-US" dirty="0"/>
          </a:p>
          <a:p>
            <a:r>
              <a:rPr lang="en-US" dirty="0"/>
              <a:t>Second click:</a:t>
            </a:r>
          </a:p>
          <a:p>
            <a:pPr marL="171450" indent="-171450">
              <a:buFont typeface="Arial" charset="0"/>
              <a:buChar char="•"/>
            </a:pPr>
            <a:r>
              <a:rPr lang="en-US" dirty="0"/>
              <a:t>We see the movement along the curve from point A to point B.</a:t>
            </a:r>
          </a:p>
          <a:p>
            <a:pPr marL="171450" indent="-171450">
              <a:buFont typeface="Arial" charset="0"/>
              <a:buChar char="•"/>
            </a:pPr>
            <a:r>
              <a:rPr lang="en-US" dirty="0"/>
              <a:t>Quantity demanded rises from 4 to 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noTextEdit="1"/>
          </p:cNvSpPr>
          <p:nvPr>
            <p:ph type="sldImg"/>
          </p:nvPr>
        </p:nvSpPr>
        <p:spPr bwMode="auto">
          <a:noFill/>
          <a:ln>
            <a:solidFill>
              <a:srgbClr val="000000"/>
            </a:solidFill>
            <a:miter lim="800000"/>
            <a:headEnd/>
            <a:tailEnd/>
          </a:ln>
        </p:spPr>
      </p:sp>
      <p:sp>
        <p:nvSpPr>
          <p:cNvPr id="4505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i="1" dirty="0"/>
              <a:t>Lecture notes:</a:t>
            </a:r>
            <a:endParaRPr lang="en-US" dirty="0"/>
          </a:p>
          <a:p>
            <a:endParaRPr lang="en-US" dirty="0" smtClean="0"/>
          </a:p>
          <a:p>
            <a:r>
              <a:rPr lang="en-US" dirty="0" smtClean="0"/>
              <a:t>First </a:t>
            </a:r>
            <a:r>
              <a:rPr lang="en-US" dirty="0"/>
              <a:t>click:</a:t>
            </a:r>
          </a:p>
          <a:p>
            <a:pPr marL="171450" indent="-171450">
              <a:buFont typeface="Arial" charset="0"/>
              <a:buChar char="•"/>
            </a:pPr>
            <a:r>
              <a:rPr lang="en-US" dirty="0"/>
              <a:t>Price of a movie ticket </a:t>
            </a:r>
            <a:r>
              <a:rPr lang="en-US" dirty="0" smtClean="0"/>
              <a:t>increases</a:t>
            </a:r>
            <a:endParaRPr lang="en-US" dirty="0"/>
          </a:p>
          <a:p>
            <a:r>
              <a:rPr lang="en-US" dirty="0"/>
              <a:t>Second click:</a:t>
            </a:r>
          </a:p>
          <a:p>
            <a:pPr marL="171450" indent="-171450">
              <a:buFont typeface="Arial" charset="0"/>
              <a:buChar char="•"/>
            </a:pPr>
            <a:r>
              <a:rPr lang="en-US" dirty="0"/>
              <a:t>We see the movement along the curve from point A to point B.</a:t>
            </a:r>
          </a:p>
          <a:p>
            <a:pPr marL="171450" indent="-171450">
              <a:buFont typeface="Arial" charset="0"/>
              <a:buChar char="•"/>
            </a:pPr>
            <a:r>
              <a:rPr lang="en-US" dirty="0"/>
              <a:t>Quantity demanded falls from three to two.</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Animated Figure 3.3</a:t>
            </a:r>
          </a:p>
          <a:p>
            <a:endParaRPr lang="en-US" b="1" dirty="0"/>
          </a:p>
          <a:p>
            <a:r>
              <a:rPr lang="en-US" b="1" i="1" dirty="0"/>
              <a:t>Lecture notes:</a:t>
            </a:r>
            <a:endParaRPr lang="en-US" dirty="0"/>
          </a:p>
          <a:p>
            <a:endParaRPr lang="en-US" dirty="0" smtClean="0"/>
          </a:p>
          <a:p>
            <a:r>
              <a:rPr lang="en-US" dirty="0" smtClean="0"/>
              <a:t>First </a:t>
            </a:r>
            <a:r>
              <a:rPr lang="en-US" dirty="0"/>
              <a:t>click:</a:t>
            </a:r>
          </a:p>
          <a:p>
            <a:pPr marL="171450" indent="-171450">
              <a:buFont typeface="Arial" charset="0"/>
              <a:buChar char="•"/>
            </a:pPr>
            <a:r>
              <a:rPr lang="en-US" dirty="0"/>
              <a:t>Point out that the demand for cantaloupes is downward sloping because of the law of demand.</a:t>
            </a:r>
          </a:p>
          <a:p>
            <a:pPr marL="171450" indent="-171450">
              <a:buFont typeface="Arial" charset="0"/>
              <a:buChar char="•"/>
            </a:pPr>
            <a:r>
              <a:rPr lang="en-US" dirty="0"/>
              <a:t>There’s an inverse relationship between price and quantity demanded</a:t>
            </a:r>
            <a:r>
              <a:rPr lang="en-US" dirty="0" smtClean="0"/>
              <a:t>.</a:t>
            </a:r>
            <a:endParaRPr lang="en-US" dirty="0"/>
          </a:p>
          <a:p>
            <a:r>
              <a:rPr lang="en-US" dirty="0"/>
              <a:t>Second click:</a:t>
            </a:r>
          </a:p>
          <a:p>
            <a:pPr marL="171450" indent="-171450">
              <a:buFont typeface="Arial" charset="0"/>
              <a:buChar char="•"/>
            </a:pPr>
            <a:r>
              <a:rPr lang="en-US" dirty="0"/>
              <a:t>At a price of $5, six cantaloupes are demanded.</a:t>
            </a:r>
          </a:p>
          <a:p>
            <a:pPr marL="171450" indent="-171450">
              <a:buFont typeface="Arial" charset="0"/>
              <a:buChar char="•"/>
            </a:pPr>
            <a:r>
              <a:rPr lang="en-US" dirty="0"/>
              <a:t>Point out that we could pick any price and find quantity demanded on the demand curve.</a:t>
            </a:r>
          </a:p>
          <a:p>
            <a:pPr marL="171450" indent="-171450">
              <a:buFont typeface="Arial" charset="0"/>
              <a:buChar char="•"/>
            </a:pPr>
            <a:r>
              <a:rPr lang="en-US" dirty="0"/>
              <a:t>If the price changed to $4, we would move along the demand curve to the new quantity demanded (just point to where it would likely be</a:t>
            </a:r>
            <a:r>
              <a:rPr lang="en-US" dirty="0" smtClean="0"/>
              <a:t>).</a:t>
            </a:r>
            <a:endParaRPr lang="en-US" dirty="0"/>
          </a:p>
          <a:p>
            <a:r>
              <a:rPr lang="en-US" dirty="0"/>
              <a:t>Third click:</a:t>
            </a:r>
          </a:p>
          <a:p>
            <a:pPr marL="171450" indent="-171450">
              <a:buFont typeface="Arial" charset="0"/>
              <a:buChar char="•"/>
            </a:pPr>
            <a:r>
              <a:rPr lang="en-US" dirty="0"/>
              <a:t>Start with a decrease in demand.</a:t>
            </a:r>
          </a:p>
          <a:p>
            <a:pPr marL="171450" indent="-171450">
              <a:buFont typeface="Arial" charset="0"/>
              <a:buChar char="•"/>
            </a:pPr>
            <a:r>
              <a:rPr lang="en-US" dirty="0"/>
              <a:t>Suppose there is a health warning that causes buyers to want fewer cantaloupes.</a:t>
            </a:r>
          </a:p>
          <a:p>
            <a:pPr marL="171450" indent="-171450">
              <a:buFont typeface="Arial" charset="0"/>
              <a:buChar char="•"/>
            </a:pPr>
            <a:r>
              <a:rPr lang="en-US" dirty="0"/>
              <a:t>What will happen?</a:t>
            </a:r>
          </a:p>
          <a:p>
            <a:pPr marL="171450" indent="-171450">
              <a:buFont typeface="Arial" charset="0"/>
              <a:buChar char="•"/>
            </a:pPr>
            <a:r>
              <a:rPr lang="en-US" dirty="0"/>
              <a:t>People will want to buy fewer cantaloupes at any price</a:t>
            </a:r>
            <a:r>
              <a:rPr lang="en-US" dirty="0" smtClean="0"/>
              <a:t>.</a:t>
            </a:r>
            <a:endParaRPr lang="en-US" dirty="0"/>
          </a:p>
          <a:p>
            <a:r>
              <a:rPr lang="en-US" dirty="0"/>
              <a:t>Fourth click:</a:t>
            </a:r>
          </a:p>
          <a:p>
            <a:pPr marL="171450" indent="-171450">
              <a:buFont typeface="Arial" charset="0"/>
              <a:buChar char="•"/>
            </a:pPr>
            <a:r>
              <a:rPr lang="en-US" dirty="0"/>
              <a:t>The new demand curve will lie to the left of the original demand curve.</a:t>
            </a:r>
          </a:p>
          <a:p>
            <a:pPr marL="171450" indent="-171450">
              <a:buFont typeface="Arial" charset="0"/>
              <a:buChar char="•"/>
            </a:pPr>
            <a:r>
              <a:rPr lang="en-US" dirty="0"/>
              <a:t>At a price of $5, only three cantaloupes are demanded.</a:t>
            </a:r>
          </a:p>
          <a:p>
            <a:pPr marL="171450" indent="-171450">
              <a:buFont typeface="Arial" charset="0"/>
              <a:buChar char="•"/>
            </a:pPr>
            <a:r>
              <a:rPr lang="en-US" dirty="0"/>
              <a:t>Note that at each price, the quantity demanded is now lower than before</a:t>
            </a:r>
            <a:r>
              <a:rPr lang="en-US" dirty="0" smtClean="0"/>
              <a:t>.</a:t>
            </a:r>
            <a:endParaRPr lang="en-US" dirty="0"/>
          </a:p>
          <a:p>
            <a:r>
              <a:rPr lang="en-US" dirty="0"/>
              <a:t>Fifth click:</a:t>
            </a:r>
          </a:p>
          <a:p>
            <a:pPr marL="171450" indent="-171450">
              <a:buFont typeface="Arial" charset="0"/>
              <a:buChar char="•"/>
            </a:pPr>
            <a:r>
              <a:rPr lang="en-US" dirty="0"/>
              <a:t>Now, let’s talk about an increase in demand.</a:t>
            </a:r>
          </a:p>
          <a:p>
            <a:pPr marL="171450" indent="-171450">
              <a:buFont typeface="Arial" charset="0"/>
              <a:buChar char="•"/>
            </a:pPr>
            <a:r>
              <a:rPr lang="en-US" dirty="0"/>
              <a:t>Suppose a new medical study concludes that eating cantaloupes lowers cholesterol.</a:t>
            </a:r>
          </a:p>
          <a:p>
            <a:pPr marL="171450" indent="-171450">
              <a:buFont typeface="Arial" charset="0"/>
              <a:buChar char="•"/>
            </a:pPr>
            <a:r>
              <a:rPr lang="en-US" dirty="0"/>
              <a:t>What will happen?</a:t>
            </a:r>
          </a:p>
          <a:p>
            <a:pPr marL="171450" indent="-171450">
              <a:buFont typeface="Arial" charset="0"/>
              <a:buChar char="•"/>
            </a:pPr>
            <a:r>
              <a:rPr lang="en-US" dirty="0"/>
              <a:t>People will want to buy more cantaloupes at any price</a:t>
            </a:r>
            <a:r>
              <a:rPr lang="en-US" dirty="0" smtClean="0"/>
              <a:t>.</a:t>
            </a:r>
            <a:endParaRPr lang="en-US" dirty="0"/>
          </a:p>
          <a:p>
            <a:r>
              <a:rPr lang="en-US" dirty="0"/>
              <a:t>Sixth click:</a:t>
            </a:r>
          </a:p>
          <a:p>
            <a:pPr marL="171450" indent="-171450">
              <a:buFont typeface="Arial" charset="0"/>
              <a:buChar char="•"/>
            </a:pPr>
            <a:r>
              <a:rPr lang="en-US" dirty="0"/>
              <a:t>The new demand curve will lie to the right of the original demand curve.</a:t>
            </a:r>
          </a:p>
          <a:p>
            <a:pPr marL="171450" indent="-171450">
              <a:buFont typeface="Arial" charset="0"/>
              <a:buChar char="•"/>
            </a:pPr>
            <a:r>
              <a:rPr lang="en-US" dirty="0"/>
              <a:t>At a price of $5, nine cantaloupes are now demanded.</a:t>
            </a:r>
          </a:p>
          <a:p>
            <a:pPr marL="171450" indent="-171450">
              <a:buFont typeface="Arial" charset="0"/>
              <a:buChar char="•"/>
            </a:pPr>
            <a:r>
              <a:rPr lang="en-US" dirty="0"/>
              <a:t>Note that at each price, the quantity demanded is higher than before.</a:t>
            </a:r>
          </a:p>
          <a:p>
            <a:r>
              <a:rPr lang="en-US" dirty="0"/>
              <a:t> </a:t>
            </a:r>
          </a:p>
          <a:p>
            <a:r>
              <a:rPr lang="en-US" sz="1200" kern="1200" dirty="0" smtClean="0">
                <a:solidFill>
                  <a:schemeClr val="tx1"/>
                </a:solidFill>
                <a:effectLst/>
                <a:latin typeface="+mn-lt"/>
                <a:ea typeface="MS PGothic" pitchFamily="34" charset="-128"/>
                <a:cs typeface="MS PGothic" pitchFamily="34" charset="-128"/>
              </a:rPr>
              <a:t>Make sure students understand that the demand curve is shifting “out” and “in” or “left” and “right,” “not “up” and “down” (it is quantity demanded that is changing at every price).</a:t>
            </a:r>
            <a:endParaRPr lang="en-US" sz="1200" kern="1200" dirty="0">
              <a:solidFill>
                <a:schemeClr val="tx1"/>
              </a:solidFill>
              <a:effectLst/>
              <a:latin typeface="+mn-lt"/>
              <a:ea typeface="MS PGothic" pitchFamily="34" charset="-128"/>
              <a:cs typeface="MS PGothic" pitchFamily="34" charset="-128"/>
            </a:endParaRPr>
          </a:p>
        </p:txBody>
      </p:sp>
      <p:sp>
        <p:nvSpPr>
          <p:cNvPr id="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839FBC79-433F-2543-A099-E56974D54EF0}" type="slidenum">
              <a:rPr lang="en-US"/>
              <a:pPr eaLnBrk="1" hangingPunct="1"/>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noFill/>
          <a:ln>
            <a:solidFill>
              <a:srgbClr val="000000"/>
            </a:solidFill>
            <a:miter lim="800000"/>
            <a:headEnd/>
            <a:tailEnd/>
          </a:ln>
        </p:spPr>
      </p:sp>
      <p:sp>
        <p:nvSpPr>
          <p:cNvPr id="4915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spcBef>
                <a:spcPct val="0"/>
              </a:spcBef>
            </a:pPr>
            <a:r>
              <a:rPr lang="en-US" sz="1100" b="1" i="1" dirty="0">
                <a:cs typeface="MS PGothic" pitchFamily="34" charset="-128"/>
              </a:rPr>
              <a:t>Lecture </a:t>
            </a:r>
            <a:r>
              <a:rPr lang="en-US" sz="1100" b="1" i="1" dirty="0" smtClean="0">
                <a:cs typeface="MS PGothic" pitchFamily="34" charset="-128"/>
              </a:rPr>
              <a:t>tip:</a:t>
            </a:r>
            <a:endParaRPr lang="en-US" sz="1100" dirty="0">
              <a:cs typeface="MS PGothic" pitchFamily="34" charset="-128"/>
            </a:endParaRPr>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As you go through each definition, here</a:t>
            </a:r>
            <a:r>
              <a:rPr lang="en-US" dirty="0" smtClean="0">
                <a:effectLst/>
              </a:rPr>
              <a:t> </a:t>
            </a:r>
            <a:r>
              <a:rPr lang="en-US" dirty="0" smtClean="0"/>
              <a:t>are </a:t>
            </a:r>
            <a:r>
              <a:rPr lang="en-US" dirty="0"/>
              <a:t>a few things to point out to students:</a:t>
            </a:r>
          </a:p>
          <a:p>
            <a:pPr marL="228600" indent="-228600">
              <a:buFont typeface="+mj-lt"/>
              <a:buAutoNum type="arabicPeriod"/>
            </a:pPr>
            <a:r>
              <a:rPr lang="en-US" dirty="0"/>
              <a:t>Most goods are normal goods. When our income rises, we want more of most things.</a:t>
            </a:r>
          </a:p>
          <a:p>
            <a:pPr marL="228600" indent="-228600">
              <a:buFont typeface="+mj-lt"/>
              <a:buAutoNum type="arabicPeriod"/>
            </a:pPr>
            <a:r>
              <a:rPr lang="en-US" dirty="0"/>
              <a:t>What is a normal or inferior good for one person may not be the same for another person. It depends on the person’s tastes or preferences.</a:t>
            </a:r>
          </a:p>
          <a:p>
            <a:pPr marL="857250" lvl="2" indent="-171450">
              <a:buFont typeface="Arial" charset="0"/>
              <a:buChar char="•"/>
            </a:pPr>
            <a:r>
              <a:rPr lang="en-US" dirty="0">
                <a:ea typeface="ヒラギノ角ゴ Pro W3" pitchFamily="-107" charset="-128"/>
                <a:cs typeface="ヒラギノ角ゴ Pro W3" pitchFamily="-107" charset="-128"/>
              </a:rPr>
              <a:t>It could be useful to tell students that you will always indicate if the good in question is an inferior good; otherwise, they should assume it’s normal.</a:t>
            </a:r>
          </a:p>
          <a:p>
            <a:pPr marL="228600" indent="-228600">
              <a:buFont typeface="+mj-lt"/>
              <a:buAutoNum type="arabicPeriod"/>
            </a:pPr>
            <a:r>
              <a:rPr lang="en-US" dirty="0"/>
              <a:t> Wealth is also a useful thing to discuss.</a:t>
            </a:r>
          </a:p>
          <a:p>
            <a:pPr marL="857250" lvl="2" indent="-171450">
              <a:buFont typeface="Arial" charset="0"/>
              <a:buChar char="•"/>
            </a:pPr>
            <a:r>
              <a:rPr lang="en-US" dirty="0">
                <a:ea typeface="ヒラギノ角ゴ Pro W3" pitchFamily="-107" charset="-128"/>
                <a:cs typeface="ヒラギノ角ゴ Pro W3" pitchFamily="-107" charset="-128"/>
              </a:rPr>
              <a:t>Wealth is a stock variable, while income is a flow variable.</a:t>
            </a:r>
          </a:p>
          <a:p>
            <a:pPr marL="857250" lvl="2" indent="-171450">
              <a:buFont typeface="Arial" charset="0"/>
              <a:buChar char="•"/>
            </a:pPr>
            <a:r>
              <a:rPr lang="en-US" dirty="0">
                <a:ea typeface="ヒラギノ角ゴ Pro W3" pitchFamily="-107" charset="-128"/>
                <a:cs typeface="ヒラギノ角ゴ Pro W3" pitchFamily="-107" charset="-128"/>
              </a:rPr>
              <a:t>The demand for large-ticket items such as cars, boats, and so on may depend as much on wealth as on income.</a:t>
            </a:r>
          </a:p>
          <a:p>
            <a:pPr marL="857250" lvl="2" indent="-171450">
              <a:buFontTx/>
              <a:buChar char="•"/>
            </a:pPr>
            <a:endParaRPr lang="en-US" dirty="0">
              <a:ea typeface="MS PGothic" pitchFamily="34" charset="-128"/>
              <a:cs typeface="MS PGothic" pitchFamily="34" charset="-128"/>
            </a:endParaRPr>
          </a:p>
          <a:p>
            <a:r>
              <a:rPr lang="en-US" dirty="0"/>
              <a:t>Ask students to name some examples of normal and inferior goods. Here are some suggestions:</a:t>
            </a:r>
          </a:p>
          <a:p>
            <a:endParaRPr lang="en-US" i="1" dirty="0"/>
          </a:p>
          <a:p>
            <a:r>
              <a:rPr lang="en-US" i="1" dirty="0"/>
              <a:t>Normal goods:</a:t>
            </a:r>
            <a:endParaRPr lang="en-US" dirty="0"/>
          </a:p>
          <a:p>
            <a:pPr marL="171450" indent="-171450">
              <a:buFont typeface="Arial" charset="0"/>
              <a:buChar char="•"/>
            </a:pPr>
            <a:r>
              <a:rPr lang="en-US" dirty="0"/>
              <a:t>Steak</a:t>
            </a:r>
          </a:p>
          <a:p>
            <a:pPr marL="171450" indent="-171450">
              <a:buFont typeface="Arial" charset="0"/>
              <a:buChar char="•"/>
            </a:pPr>
            <a:r>
              <a:rPr lang="en-US" dirty="0"/>
              <a:t>Housing</a:t>
            </a:r>
          </a:p>
          <a:p>
            <a:pPr marL="171450" indent="-171450">
              <a:buFont typeface="Arial" charset="0"/>
              <a:buChar char="•"/>
            </a:pPr>
            <a:r>
              <a:rPr lang="en-US" dirty="0"/>
              <a:t>Laptops</a:t>
            </a:r>
          </a:p>
          <a:p>
            <a:pPr marL="171450" indent="-171450">
              <a:buFont typeface="Arial" charset="0"/>
              <a:buChar char="•"/>
            </a:pPr>
            <a:r>
              <a:rPr lang="en-US" dirty="0"/>
              <a:t>TVs</a:t>
            </a:r>
          </a:p>
          <a:p>
            <a:pPr marL="171450" indent="-171450">
              <a:buFont typeface="Arial" charset="0"/>
              <a:buChar char="•"/>
            </a:pPr>
            <a:r>
              <a:rPr lang="en-US" dirty="0"/>
              <a:t>Sit-down restaurant meals</a:t>
            </a:r>
          </a:p>
          <a:p>
            <a:pPr marL="171450" indent="-171450">
              <a:buFont typeface="Arial" charset="0"/>
              <a:buChar char="•"/>
            </a:pPr>
            <a:r>
              <a:rPr lang="en-US" dirty="0"/>
              <a:t>Name-brand clothing</a:t>
            </a:r>
          </a:p>
          <a:p>
            <a:endParaRPr lang="en-US" i="1" dirty="0"/>
          </a:p>
          <a:p>
            <a:r>
              <a:rPr lang="en-US" i="1" dirty="0"/>
              <a:t>Inferior goods:</a:t>
            </a:r>
            <a:endParaRPr lang="en-US" dirty="0"/>
          </a:p>
          <a:p>
            <a:pPr marL="171450" indent="-171450">
              <a:buFont typeface="Arial" charset="0"/>
              <a:buChar char="•"/>
            </a:pPr>
            <a:r>
              <a:rPr lang="en-US" dirty="0"/>
              <a:t>Canned meat (SPAM)</a:t>
            </a:r>
          </a:p>
          <a:p>
            <a:pPr marL="171450" indent="-171450">
              <a:buFont typeface="Arial" charset="0"/>
              <a:buChar char="•"/>
            </a:pPr>
            <a:r>
              <a:rPr lang="en-US" dirty="0"/>
              <a:t>Ramen</a:t>
            </a:r>
          </a:p>
          <a:p>
            <a:pPr marL="171450" indent="-171450">
              <a:buFont typeface="Arial" charset="0"/>
              <a:buChar char="•"/>
            </a:pPr>
            <a:r>
              <a:rPr lang="en-US" dirty="0"/>
              <a:t>Mac and cheese</a:t>
            </a:r>
          </a:p>
          <a:p>
            <a:pPr marL="171450" indent="-171450">
              <a:buFont typeface="Arial" charset="0"/>
              <a:buChar char="•"/>
            </a:pPr>
            <a:r>
              <a:rPr lang="en-US" dirty="0"/>
              <a:t>Store-brand goods or generics</a:t>
            </a:r>
          </a:p>
          <a:p>
            <a:pPr marL="171450" indent="-171450">
              <a:buFont typeface="Arial" charset="0"/>
              <a:buChar char="•"/>
            </a:pPr>
            <a:r>
              <a:rPr lang="en-US" dirty="0"/>
              <a:t>Secondhand clothing or furniture</a:t>
            </a:r>
          </a:p>
          <a:p>
            <a:r>
              <a:rPr lang="en-US" dirty="0"/>
              <a:t> </a:t>
            </a:r>
          </a:p>
          <a:p>
            <a:r>
              <a:rPr lang="en-US" b="1" i="1" dirty="0"/>
              <a:t>Suggested video </a:t>
            </a:r>
            <a:r>
              <a:rPr lang="en-US" b="1" i="1" dirty="0" smtClean="0"/>
              <a:t>clips:</a:t>
            </a:r>
            <a:r>
              <a:rPr lang="en-US" b="0" i="0" baseline="0" dirty="0"/>
              <a:t> </a:t>
            </a:r>
            <a:r>
              <a:rPr lang="en-US" i="1" dirty="0" smtClean="0"/>
              <a:t>Family </a:t>
            </a:r>
            <a:r>
              <a:rPr lang="en-US" i="1" dirty="0"/>
              <a:t>Guy</a:t>
            </a:r>
            <a:r>
              <a:rPr lang="en-US" dirty="0"/>
              <a:t>, “Death Has a Shadow” </a:t>
            </a:r>
            <a:r>
              <a:rPr lang="en-US" dirty="0" smtClean="0"/>
              <a:t>(See Tip </a:t>
            </a:r>
            <a:r>
              <a:rPr lang="en-US" dirty="0"/>
              <a:t>#</a:t>
            </a:r>
            <a:r>
              <a:rPr lang="en-US" dirty="0" smtClean="0"/>
              <a:t>103)</a:t>
            </a:r>
          </a:p>
          <a:p>
            <a:endParaRPr lang="en-US" dirty="0" smtClean="0"/>
          </a:p>
          <a:p>
            <a:r>
              <a:rPr lang="en-US" dirty="0" smtClean="0"/>
              <a:t>[left: Daniel </a:t>
            </a:r>
            <a:r>
              <a:rPr lang="en-US" dirty="0" err="1" smtClean="0"/>
              <a:t>Bendjy</a:t>
            </a:r>
            <a:r>
              <a:rPr lang="en-US" dirty="0" smtClean="0"/>
              <a:t>/</a:t>
            </a:r>
            <a:r>
              <a:rPr lang="en-US" dirty="0" err="1" smtClean="0"/>
              <a:t>iStockphoto.com</a:t>
            </a:r>
            <a:r>
              <a:rPr lang="en-US" dirty="0" smtClean="0"/>
              <a:t>; right: © Jen Grantham/</a:t>
            </a:r>
            <a:r>
              <a:rPr lang="en-US" dirty="0" err="1" smtClean="0"/>
              <a:t>iStockphoto.com</a:t>
            </a:r>
            <a:r>
              <a:rPr lang="en-US" dirty="0" smtClean="0"/>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noFill/>
          <a:ln>
            <a:solidFill>
              <a:srgbClr val="000000"/>
            </a:solidFill>
            <a:miter lim="800000"/>
            <a:headEnd/>
            <a:tailEnd/>
          </a:ln>
        </p:spPr>
      </p:sp>
      <p:sp>
        <p:nvSpPr>
          <p:cNvPr id="5120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spcBef>
                <a:spcPct val="0"/>
              </a:spcBef>
            </a:pPr>
            <a:r>
              <a:rPr lang="en-US" sz="1100" b="1" i="1" dirty="0" smtClean="0">
                <a:cs typeface="MS PGothic" pitchFamily="34" charset="-128"/>
              </a:rPr>
              <a:t>Lecture tip:</a:t>
            </a:r>
            <a:endParaRPr lang="en-US" sz="1100" dirty="0" smtClean="0">
              <a:cs typeface="MS PGothic" pitchFamily="34" charset="-128"/>
            </a:endParaRPr>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As you go through each definition, here</a:t>
            </a:r>
            <a:r>
              <a:rPr lang="en-US" dirty="0" smtClean="0">
                <a:effectLst/>
              </a:rPr>
              <a:t> </a:t>
            </a:r>
            <a:r>
              <a:rPr lang="en-US" dirty="0" smtClean="0"/>
              <a:t>are a few things to point out to students:</a:t>
            </a:r>
          </a:p>
          <a:p>
            <a:pPr marL="228600" indent="-228600">
              <a:buFont typeface="+mj-lt"/>
              <a:buAutoNum type="arabicPeriod"/>
            </a:pPr>
            <a:r>
              <a:rPr lang="en-US" dirty="0" smtClean="0"/>
              <a:t>Students </a:t>
            </a:r>
            <a:r>
              <a:rPr lang="en-US" dirty="0"/>
              <a:t>should always work through the story to see what happens to demand. </a:t>
            </a:r>
          </a:p>
          <a:p>
            <a:pPr marL="628650" lvl="1" indent="-171450">
              <a:buFontTx/>
              <a:buChar char="•"/>
            </a:pPr>
            <a:r>
              <a:rPr lang="en-US" dirty="0">
                <a:cs typeface="MS PGothic" pitchFamily="34" charset="-128"/>
              </a:rPr>
              <a:t>For example: Suppose an individual always consumes Red Vines and Mr. </a:t>
            </a:r>
            <a:r>
              <a:rPr lang="en-US" dirty="0" err="1">
                <a:cs typeface="MS PGothic" pitchFamily="34" charset="-128"/>
              </a:rPr>
              <a:t>Pibb</a:t>
            </a:r>
            <a:r>
              <a:rPr lang="en-US" dirty="0">
                <a:cs typeface="MS PGothic" pitchFamily="34" charset="-128"/>
              </a:rPr>
              <a:t> together. If the price of Red Vines increases,</a:t>
            </a:r>
          </a:p>
          <a:p>
            <a:pPr lvl="2">
              <a:buFontTx/>
              <a:buChar char="•"/>
            </a:pPr>
            <a:r>
              <a:rPr lang="en-US" dirty="0">
                <a:ea typeface="ヒラギノ角ゴ Pro W3" pitchFamily="-107" charset="-128"/>
                <a:cs typeface="ヒラギノ角ゴ Pro W3" pitchFamily="-107" charset="-128"/>
              </a:rPr>
              <a:t>The quantity of Red Vines demanded will fall.</a:t>
            </a:r>
          </a:p>
          <a:p>
            <a:pPr lvl="2">
              <a:buFontTx/>
              <a:buChar char="•"/>
            </a:pPr>
            <a:r>
              <a:rPr lang="en-US" dirty="0">
                <a:ea typeface="ヒラギノ角ゴ Pro W3" pitchFamily="-107" charset="-128"/>
                <a:cs typeface="ヒラギノ角ゴ Pro W3" pitchFamily="-107" charset="-128"/>
              </a:rPr>
              <a:t>If the individual is consuming fewer Red Vines, he or she will want to consume less Mr. </a:t>
            </a:r>
            <a:r>
              <a:rPr lang="en-US" dirty="0" err="1">
                <a:ea typeface="ヒラギノ角ゴ Pro W3" pitchFamily="-107" charset="-128"/>
                <a:cs typeface="ヒラギノ角ゴ Pro W3" pitchFamily="-107" charset="-128"/>
              </a:rPr>
              <a:t>Pibb</a:t>
            </a:r>
            <a:r>
              <a:rPr lang="en-US" dirty="0">
                <a:ea typeface="ヒラギノ角ゴ Pro W3" pitchFamily="-107" charset="-128"/>
                <a:cs typeface="ヒラギノ角ゴ Pro W3" pitchFamily="-107" charset="-128"/>
              </a:rPr>
              <a:t>.</a:t>
            </a:r>
          </a:p>
          <a:p>
            <a:pPr lvl="2">
              <a:buFontTx/>
              <a:buChar char="•"/>
            </a:pPr>
            <a:r>
              <a:rPr lang="en-US" dirty="0">
                <a:ea typeface="ヒラギノ角ゴ Pro W3" pitchFamily="-107" charset="-128"/>
                <a:cs typeface="ヒラギノ角ゴ Pro W3" pitchFamily="-107" charset="-128"/>
              </a:rPr>
              <a:t>The demand for Mr. </a:t>
            </a:r>
            <a:r>
              <a:rPr lang="en-US" dirty="0" err="1">
                <a:ea typeface="ヒラギノ角ゴ Pro W3" pitchFamily="-107" charset="-128"/>
                <a:cs typeface="ヒラギノ角ゴ Pro W3" pitchFamily="-107" charset="-128"/>
              </a:rPr>
              <a:t>Pibb</a:t>
            </a:r>
            <a:r>
              <a:rPr lang="en-US" dirty="0">
                <a:ea typeface="ヒラギノ角ゴ Pro W3" pitchFamily="-107" charset="-128"/>
                <a:cs typeface="ヒラギノ角ゴ Pro W3" pitchFamily="-107" charset="-128"/>
              </a:rPr>
              <a:t> will fall.</a:t>
            </a:r>
          </a:p>
          <a:p>
            <a:pPr marL="228600" indent="-228600">
              <a:buFont typeface="+mj-lt"/>
              <a:buAutoNum type="arabicPeriod"/>
            </a:pPr>
            <a:r>
              <a:rPr lang="en-US" dirty="0"/>
              <a:t>Trying to memorize these effects is just confusing. The story will always lead to the right answer.</a:t>
            </a:r>
          </a:p>
          <a:p>
            <a:pPr marL="628650" lvl="1" indent="-171450">
              <a:buFontTx/>
              <a:buChar char="•"/>
            </a:pPr>
            <a:r>
              <a:rPr lang="en-US" dirty="0">
                <a:cs typeface="MS PGothic" pitchFamily="34" charset="-128"/>
              </a:rPr>
              <a:t>For example, if the price of </a:t>
            </a:r>
            <a:r>
              <a:rPr lang="en-US" dirty="0" err="1">
                <a:cs typeface="MS PGothic" pitchFamily="34" charset="-128"/>
              </a:rPr>
              <a:t>DiGiorno</a:t>
            </a:r>
            <a:r>
              <a:rPr lang="en-US" dirty="0">
                <a:cs typeface="MS PGothic" pitchFamily="34" charset="-128"/>
              </a:rPr>
              <a:t> pizza falls,</a:t>
            </a:r>
          </a:p>
          <a:p>
            <a:pPr lvl="2">
              <a:buFontTx/>
              <a:buChar char="•"/>
            </a:pPr>
            <a:r>
              <a:rPr lang="en-US" dirty="0">
                <a:ea typeface="ヒラギノ角ゴ Pro W3" pitchFamily="-107" charset="-128"/>
                <a:cs typeface="ヒラギノ角ゴ Pro W3" pitchFamily="-107" charset="-128"/>
              </a:rPr>
              <a:t>The quantity of </a:t>
            </a:r>
            <a:r>
              <a:rPr lang="en-US" dirty="0" err="1">
                <a:ea typeface="ヒラギノ角ゴ Pro W3" pitchFamily="-107" charset="-128"/>
                <a:cs typeface="ヒラギノ角ゴ Pro W3" pitchFamily="-107" charset="-128"/>
              </a:rPr>
              <a:t>DiGiorno</a:t>
            </a:r>
            <a:r>
              <a:rPr lang="en-US" dirty="0">
                <a:ea typeface="ヒラギノ角ゴ Pro W3" pitchFamily="-107" charset="-128"/>
                <a:cs typeface="ヒラギノ角ゴ Pro W3" pitchFamily="-107" charset="-128"/>
              </a:rPr>
              <a:t> pizzas demanded will rise.</a:t>
            </a:r>
          </a:p>
          <a:p>
            <a:pPr lvl="2">
              <a:buFontTx/>
              <a:buChar char="•"/>
            </a:pPr>
            <a:r>
              <a:rPr lang="en-US" dirty="0">
                <a:ea typeface="ヒラギノ角ゴ Pro W3" pitchFamily="-107" charset="-128"/>
                <a:cs typeface="ヒラギノ角ゴ Pro W3" pitchFamily="-107" charset="-128"/>
              </a:rPr>
              <a:t>If the individual is consuming more </a:t>
            </a:r>
            <a:r>
              <a:rPr lang="en-US" dirty="0" err="1">
                <a:ea typeface="ヒラギノ角ゴ Pro W3" pitchFamily="-107" charset="-128"/>
                <a:cs typeface="ヒラギノ角ゴ Pro W3" pitchFamily="-107" charset="-128"/>
              </a:rPr>
              <a:t>DiGiorno</a:t>
            </a:r>
            <a:r>
              <a:rPr lang="en-US" dirty="0">
                <a:ea typeface="ヒラギノ角ゴ Pro W3" pitchFamily="-107" charset="-128"/>
                <a:cs typeface="ヒラギノ角ゴ Pro W3" pitchFamily="-107" charset="-128"/>
              </a:rPr>
              <a:t> pizzas, he or she will want to buy fewer store-brand pizzas.</a:t>
            </a:r>
          </a:p>
          <a:p>
            <a:pPr lvl="2">
              <a:buFontTx/>
              <a:buChar char="•"/>
            </a:pPr>
            <a:r>
              <a:rPr lang="en-US" dirty="0">
                <a:ea typeface="ヒラギノ角ゴ Pro W3" pitchFamily="-107" charset="-128"/>
                <a:cs typeface="ヒラギノ角ゴ Pro W3" pitchFamily="-107" charset="-128"/>
              </a:rPr>
              <a:t>The demand for store-brand pizzas will fall.</a:t>
            </a:r>
          </a:p>
          <a:p>
            <a:r>
              <a:rPr lang="en-US" dirty="0"/>
              <a:t> </a:t>
            </a:r>
          </a:p>
          <a:p>
            <a:r>
              <a:rPr lang="en-US" dirty="0"/>
              <a:t>Ask your students to name some examples of complements and substitutes. Here are some suggestions:</a:t>
            </a:r>
          </a:p>
          <a:p>
            <a:endParaRPr lang="en-US" dirty="0"/>
          </a:p>
          <a:p>
            <a:r>
              <a:rPr lang="en-US" i="1" dirty="0"/>
              <a:t>Complements:</a:t>
            </a:r>
            <a:endParaRPr lang="en-US" dirty="0"/>
          </a:p>
          <a:p>
            <a:pPr marL="171450" indent="-171450">
              <a:buFont typeface="Arial" charset="0"/>
              <a:buChar char="•"/>
            </a:pPr>
            <a:r>
              <a:rPr lang="en-US" dirty="0"/>
              <a:t>Biscuits and gravy</a:t>
            </a:r>
          </a:p>
          <a:p>
            <a:pPr marL="171450" indent="-171450">
              <a:buFont typeface="Arial" charset="0"/>
              <a:buChar char="•"/>
            </a:pPr>
            <a:r>
              <a:rPr lang="en-US" dirty="0"/>
              <a:t>Milk and cereal</a:t>
            </a:r>
          </a:p>
          <a:p>
            <a:pPr marL="171450" indent="-171450">
              <a:buFont typeface="Arial" charset="0"/>
              <a:buChar char="•"/>
            </a:pPr>
            <a:r>
              <a:rPr lang="en-US" dirty="0"/>
              <a:t>Printers and toner</a:t>
            </a:r>
          </a:p>
          <a:p>
            <a:pPr marL="171450" indent="-171450">
              <a:buFont typeface="Arial" charset="0"/>
              <a:buChar char="•"/>
            </a:pPr>
            <a:r>
              <a:rPr lang="en-US" dirty="0"/>
              <a:t>Peanut butter and jelly</a:t>
            </a:r>
          </a:p>
          <a:p>
            <a:pPr marL="171450" indent="-171450">
              <a:buFont typeface="Arial" charset="0"/>
              <a:buChar char="•"/>
            </a:pPr>
            <a:r>
              <a:rPr lang="en-US" dirty="0"/>
              <a:t>Tennis rackets and tennis balls</a:t>
            </a:r>
          </a:p>
          <a:p>
            <a:endParaRPr lang="en-US" i="1" dirty="0"/>
          </a:p>
          <a:p>
            <a:r>
              <a:rPr lang="en-US" i="1" dirty="0"/>
              <a:t>Substitutes:</a:t>
            </a:r>
            <a:endParaRPr lang="en-US" dirty="0"/>
          </a:p>
          <a:p>
            <a:pPr marL="171450" indent="-171450">
              <a:buFont typeface="Arial" charset="0"/>
              <a:buChar char="•"/>
            </a:pPr>
            <a:r>
              <a:rPr lang="en-US" dirty="0"/>
              <a:t>Coke and Pepsi</a:t>
            </a:r>
          </a:p>
          <a:p>
            <a:pPr marL="171450" indent="-171450">
              <a:buFont typeface="Arial" charset="0"/>
              <a:buChar char="•"/>
            </a:pPr>
            <a:r>
              <a:rPr lang="en-US" dirty="0"/>
              <a:t>Snickers and Milky Way</a:t>
            </a:r>
          </a:p>
          <a:p>
            <a:pPr marL="171450" indent="-171450">
              <a:buFont typeface="Arial" charset="0"/>
              <a:buChar char="•"/>
            </a:pPr>
            <a:r>
              <a:rPr lang="en-US" dirty="0"/>
              <a:t>Butter and margarine</a:t>
            </a:r>
          </a:p>
          <a:p>
            <a:pPr marL="171450" indent="-171450">
              <a:buFont typeface="Arial" charset="0"/>
              <a:buChar char="•"/>
            </a:pPr>
            <a:r>
              <a:rPr lang="en-US" dirty="0"/>
              <a:t>Pizza Hut and Domino’s</a:t>
            </a:r>
          </a:p>
          <a:p>
            <a:r>
              <a:rPr lang="en-US" dirty="0"/>
              <a:t> </a:t>
            </a:r>
          </a:p>
          <a:p>
            <a:r>
              <a:rPr lang="en-US" b="1" i="1" dirty="0"/>
              <a:t>Suggested reading:</a:t>
            </a:r>
            <a:r>
              <a:rPr lang="en-US" dirty="0"/>
              <a:t> An interesting article about substitutes for students to read is </a:t>
            </a:r>
            <a:r>
              <a:rPr lang="en-US" dirty="0" err="1"/>
              <a:t>Bonello</a:t>
            </a:r>
            <a:r>
              <a:rPr lang="en-US" dirty="0"/>
              <a:t>, Deborah. (December 30, 2015). “Mexican marijuana farmers see profits tumble as U.S. loosens laws.” </a:t>
            </a:r>
            <a:r>
              <a:rPr lang="en-US" i="1" dirty="0"/>
              <a:t>Los Angeles Times. </a:t>
            </a:r>
            <a:r>
              <a:rPr lang="en-US" dirty="0"/>
              <a:t>Retrieved from http://</a:t>
            </a:r>
            <a:r>
              <a:rPr lang="en-US" dirty="0" err="1"/>
              <a:t>www.latimes.com</a:t>
            </a:r>
            <a:r>
              <a:rPr lang="en-US" dirty="0"/>
              <a:t>/world/</a:t>
            </a:r>
            <a:r>
              <a:rPr lang="en-US" dirty="0" err="1"/>
              <a:t>mexico-americas</a:t>
            </a:r>
            <a:r>
              <a:rPr lang="en-US" dirty="0"/>
              <a:t>/la-fg-mexico-marijuana-20151230-story.html.</a:t>
            </a:r>
          </a:p>
          <a:p>
            <a:r>
              <a:rPr lang="en-US" dirty="0"/>
              <a:t> </a:t>
            </a:r>
            <a:endParaRPr lang="en-US" dirty="0" smtClean="0"/>
          </a:p>
          <a:p>
            <a:r>
              <a:rPr lang="en-US" dirty="0" smtClean="0"/>
              <a:t>[bottom left: BOB FILA AND JAMES F. QUINN KRT/</a:t>
            </a:r>
            <a:r>
              <a:rPr lang="en-US" dirty="0" err="1" smtClean="0"/>
              <a:t>Newscom</a:t>
            </a:r>
            <a:r>
              <a:rPr lang="en-US" dirty="0" smtClean="0"/>
              <a:t>; bottom right: © Jeff Greenberg / </a:t>
            </a:r>
            <a:r>
              <a:rPr lang="en-US" dirty="0" err="1" smtClean="0"/>
              <a:t>Alamy</a:t>
            </a:r>
            <a:r>
              <a:rPr lang="en-US" dirty="0" smtClean="0"/>
              <a:t>]</a:t>
            </a:r>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noTextEdit="1"/>
          </p:cNvSpPr>
          <p:nvPr>
            <p:ph type="sldImg"/>
          </p:nvPr>
        </p:nvSpPr>
        <p:spPr bwMode="auto">
          <a:noFill/>
          <a:ln>
            <a:solidFill>
              <a:srgbClr val="000000"/>
            </a:solidFill>
            <a:miter lim="800000"/>
            <a:headEnd/>
            <a:tailEnd/>
          </a:ln>
        </p:spPr>
      </p:sp>
      <p:sp>
        <p:nvSpPr>
          <p:cNvPr id="5325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ja-JP" altLang="en-US" b="1" i="1" dirty="0"/>
              <a:t>“</a:t>
            </a:r>
            <a:r>
              <a:rPr lang="en-US" altLang="ja-JP" b="1" i="1" dirty="0"/>
              <a:t>Beyond the Book</a:t>
            </a:r>
            <a:r>
              <a:rPr lang="ja-JP" altLang="en-US" b="1" i="1" dirty="0"/>
              <a:t>”</a:t>
            </a:r>
            <a:r>
              <a:rPr lang="en-US" altLang="ja-JP" b="1" i="1" dirty="0"/>
              <a:t> Slide</a:t>
            </a:r>
          </a:p>
          <a:p>
            <a:endParaRPr lang="en-US" b="1" dirty="0"/>
          </a:p>
          <a:p>
            <a:r>
              <a:rPr lang="en-US" b="1" i="1" dirty="0"/>
              <a:t>Lecture notes:</a:t>
            </a:r>
          </a:p>
          <a:p>
            <a:r>
              <a:rPr lang="en-US" dirty="0"/>
              <a:t>When the price of peanut butter increases, there is a decrease in the quantity demanded for peanut butter (a movement along the peanut butter demand curve). This is the first law of demand.</a:t>
            </a:r>
          </a:p>
          <a:p>
            <a:r>
              <a:rPr lang="en-US" dirty="0"/>
              <a:t> </a:t>
            </a:r>
          </a:p>
          <a:p>
            <a:r>
              <a:rPr lang="en-US" dirty="0"/>
              <a:t>Ask students what type of relationship exists between peanut butter and jelly.</a:t>
            </a:r>
          </a:p>
          <a:p>
            <a:pPr marL="171450" indent="-171450">
              <a:buFont typeface="Arial" charset="0"/>
              <a:buChar char="•"/>
            </a:pPr>
            <a:r>
              <a:rPr lang="en-US" dirty="0"/>
              <a:t>Complements</a:t>
            </a:r>
          </a:p>
          <a:p>
            <a:pPr marL="171450" indent="-171450">
              <a:buFont typeface="Arial" charset="0"/>
              <a:buChar char="•"/>
            </a:pPr>
            <a:r>
              <a:rPr lang="en-US" dirty="0"/>
              <a:t>Since we are consuming less peanut butter, we are consuming less jelly also, even though the price of jelly didn’t change. The demand for jelly decreases (</a:t>
            </a:r>
            <a:r>
              <a:rPr lang="en-US" i="1" dirty="0"/>
              <a:t>jelly demand curve shifts left</a:t>
            </a:r>
            <a:r>
              <a:rPr lang="en-US" dirty="0"/>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noTextEdi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a:lstStyle/>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 Eliza Snow/</a:t>
            </a:r>
            <a:r>
              <a:rPr lang="en-US" sz="1200" b="0" i="0" u="none" strike="noStrike" kern="1200" dirty="0" err="1" smtClean="0">
                <a:solidFill>
                  <a:schemeClr val="tx1"/>
                </a:solidFill>
                <a:effectLst/>
                <a:latin typeface="+mn-lt"/>
                <a:ea typeface="MS PGothic" pitchFamily="34" charset="-128"/>
                <a:cs typeface="MS PGothic" pitchFamily="34" charset="-128"/>
              </a:rPr>
              <a:t>iStockphoto.com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Lecture</a:t>
            </a:r>
            <a:r>
              <a:rPr lang="en-US" sz="1200" b="1" i="1" kern="1200" baseline="0" dirty="0" smtClean="0">
                <a:solidFill>
                  <a:schemeClr val="tx1"/>
                </a:solidFill>
                <a:effectLst/>
                <a:latin typeface="+mn-lt"/>
                <a:ea typeface="MS PGothic" pitchFamily="34" charset="-128"/>
                <a:cs typeface="MS PGothic" pitchFamily="34" charset="-128"/>
              </a:rPr>
              <a:t> notes: </a:t>
            </a:r>
          </a:p>
          <a:p>
            <a:endParaRPr lang="en-US" sz="1200" b="1" i="1" kern="1200" dirty="0" smtClean="0">
              <a:solidFill>
                <a:schemeClr val="tx1"/>
              </a:solidFill>
              <a:effectLst/>
              <a:latin typeface="+mn-lt"/>
              <a:ea typeface="MS PGothic" pitchFamily="34" charset="-128"/>
              <a:cs typeface="MS PGothic" pitchFamily="34" charset="-128"/>
            </a:endParaRPr>
          </a:p>
          <a:p>
            <a:r>
              <a:rPr lang="en-US" sz="1200" i="1" kern="1200" dirty="0" smtClean="0">
                <a:solidFill>
                  <a:schemeClr val="tx1"/>
                </a:solidFill>
                <a:effectLst/>
                <a:latin typeface="+mn-lt"/>
                <a:ea typeface="MS PGothic" pitchFamily="34" charset="-128"/>
                <a:cs typeface="MS PGothic" pitchFamily="34" charset="-128"/>
              </a:rPr>
              <a:t>Price Expectations:</a:t>
            </a:r>
            <a:r>
              <a:rPr lang="en-US" sz="1200" i="0" kern="1200" baseline="0" dirty="0" smtClean="0">
                <a:solidFill>
                  <a:schemeClr val="tx1"/>
                </a:solidFill>
                <a:effectLst/>
                <a:latin typeface="+mn-lt"/>
                <a:ea typeface="MS PGothic" pitchFamily="34" charset="-128"/>
                <a:cs typeface="MS PGothic" pitchFamily="34" charset="-128"/>
              </a:rPr>
              <a:t> </a:t>
            </a:r>
            <a:r>
              <a:rPr lang="en-US" sz="1200" kern="1200" dirty="0" smtClean="0">
                <a:solidFill>
                  <a:schemeClr val="tx1"/>
                </a:solidFill>
                <a:effectLst/>
                <a:latin typeface="+mn-lt"/>
                <a:ea typeface="MS PGothic" pitchFamily="34" charset="-128"/>
                <a:cs typeface="MS PGothic" pitchFamily="34" charset="-128"/>
              </a:rPr>
              <a:t>You can start the discussion on price expectations by asking students the following question: Are you planning to get gas today?</a:t>
            </a:r>
          </a:p>
          <a:p>
            <a:pPr marL="0" indent="0">
              <a:buFont typeface="Arial" charset="0"/>
              <a:buNone/>
            </a:pPr>
            <a:endParaRPr lang="en-US" sz="1200" kern="1200" dirty="0" smtClean="0">
              <a:solidFill>
                <a:schemeClr val="tx1"/>
              </a:solidFill>
              <a:effectLst/>
              <a:latin typeface="+mn-lt"/>
              <a:ea typeface="MS PGothic" pitchFamily="34" charset="-128"/>
              <a:cs typeface="MS PGothic" pitchFamily="34" charset="-128"/>
            </a:endParaRPr>
          </a:p>
          <a:p>
            <a:pPr marL="0" indent="0">
              <a:buFont typeface="Arial" charset="0"/>
              <a:buNone/>
            </a:pPr>
            <a:r>
              <a:rPr lang="en-US" sz="1200" kern="1200" dirty="0" smtClean="0">
                <a:solidFill>
                  <a:schemeClr val="tx1"/>
                </a:solidFill>
                <a:effectLst/>
                <a:latin typeface="+mn-lt"/>
                <a:ea typeface="MS PGothic" pitchFamily="34" charset="-128"/>
                <a:cs typeface="MS PGothic" pitchFamily="34" charset="-128"/>
              </a:rPr>
              <a:t>Choose the students who are not and present them with the following scenario:</a:t>
            </a:r>
          </a:p>
          <a:p>
            <a:pPr marL="17145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On the way to school, you hear a news story on the radio that indicates that the price of gas is going up $1.00 per gallon at midnight tonight.</a:t>
            </a:r>
          </a:p>
          <a:p>
            <a:pPr marL="17145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What will you do today?</a:t>
            </a:r>
          </a:p>
          <a:p>
            <a:r>
              <a:rPr lang="en-US" sz="1200" kern="1200" dirty="0" smtClean="0">
                <a:solidFill>
                  <a:schemeClr val="tx1"/>
                </a:solidFill>
                <a:effectLst/>
                <a:latin typeface="+mn-lt"/>
                <a:ea typeface="MS PGothic" pitchFamily="34" charset="-128"/>
                <a:cs typeface="MS PGothic" pitchFamily="34" charset="-128"/>
              </a:rPr>
              <a:t>Point out that just the expectation that the price will change has altered their demand for gasoline (it makes no difference if the news story is correct or not).</a:t>
            </a:r>
          </a:p>
          <a:p>
            <a:r>
              <a:rPr lang="en-US" sz="1200" kern="1200" dirty="0" smtClean="0">
                <a:solidFill>
                  <a:schemeClr val="tx1"/>
                </a:solidFill>
                <a:effectLst/>
                <a:latin typeface="+mn-lt"/>
                <a:ea typeface="MS PGothic" pitchFamily="34" charset="-128"/>
                <a:cs typeface="MS PGothic" pitchFamily="34" charset="-128"/>
              </a:rPr>
              <a:t>Now, reverse it for those who already planned to get gas today:</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On the way to school, you hear a news story on the radio that indicates that the price of gas is going to fall by $1.00 per gallon at midnight tonight.</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Will you fill up your tank today?</a:t>
            </a:r>
          </a:p>
          <a:p>
            <a:r>
              <a:rPr lang="en-US" sz="1200" kern="1200" dirty="0" smtClean="0">
                <a:solidFill>
                  <a:schemeClr val="tx1"/>
                </a:solidFill>
                <a:effectLst/>
                <a:latin typeface="+mn-lt"/>
                <a:ea typeface="MS PGothic" pitchFamily="34" charset="-128"/>
                <a:cs typeface="MS PGothic" pitchFamily="34" charset="-128"/>
              </a:rPr>
              <a:t>Again, point out that just the expectation that the price will change has altered their demand for gasoline (it makes no difference if the news story is correct or not).</a:t>
            </a:r>
          </a:p>
          <a:p>
            <a:r>
              <a:rPr lang="en-US" sz="1200" kern="1200" dirty="0" smtClean="0">
                <a:solidFill>
                  <a:schemeClr val="tx1"/>
                </a:solidFill>
                <a:effectLst/>
                <a:latin typeface="+mn-lt"/>
                <a:ea typeface="MS PGothic" pitchFamily="34" charset="-128"/>
                <a:cs typeface="MS PGothic" pitchFamily="34" charset="-128"/>
              </a:rPr>
              <a:t> </a:t>
            </a:r>
          </a:p>
          <a:p>
            <a:r>
              <a:rPr lang="en-US" sz="1200" i="1" kern="1200" dirty="0" smtClean="0">
                <a:solidFill>
                  <a:schemeClr val="tx1"/>
                </a:solidFill>
                <a:effectLst/>
                <a:latin typeface="+mn-lt"/>
                <a:ea typeface="MS PGothic" pitchFamily="34" charset="-128"/>
                <a:cs typeface="MS PGothic" pitchFamily="34" charset="-128"/>
              </a:rPr>
              <a:t>Number of Buyers:</a:t>
            </a:r>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Remind students that the market demand curve is the sum of all individual demand curves.</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Therefore, market demand will increase when more individual buyers enter the market. </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If your college or university is in a “college town” and the population in town is greatly affected by the school, it’s a good idea to discuss the demand for goods and services (restaurants, bars, etc.) from August to May and then in the summer.</a:t>
            </a:r>
          </a:p>
          <a:p>
            <a:r>
              <a:rPr lang="en-US" sz="1200" kern="1200" dirty="0" smtClean="0">
                <a:solidFill>
                  <a:schemeClr val="tx1"/>
                </a:solidFill>
                <a:effectLst/>
                <a:latin typeface="+mn-lt"/>
                <a:ea typeface="MS PGothic" pitchFamily="34" charset="-128"/>
                <a:cs typeface="MS PGothic" pitchFamily="34" charset="-128"/>
              </a:rPr>
              <a:t> </a:t>
            </a:r>
          </a:p>
          <a:p>
            <a:r>
              <a:rPr lang="en-US" sz="1200" i="1" kern="1200" dirty="0" smtClean="0">
                <a:solidFill>
                  <a:schemeClr val="tx1"/>
                </a:solidFill>
                <a:effectLst/>
                <a:latin typeface="+mn-lt"/>
                <a:ea typeface="MS PGothic" pitchFamily="34" charset="-128"/>
                <a:cs typeface="MS PGothic" pitchFamily="34" charset="-128"/>
              </a:rPr>
              <a:t>Taxes:</a:t>
            </a:r>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Some goods in our economy have excise taxes (tobacco, gasoline, alcohol). These taxes make the goods more expensive for consumers and therefore reduce demand.</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1000"/>
              </a:spcAft>
            </a:pPr>
            <a:r>
              <a:rPr lang="en-US" b="1" i="1" dirty="0"/>
              <a:t>Lecture notes:</a:t>
            </a:r>
            <a:endParaRPr lang="en-US" dirty="0"/>
          </a:p>
          <a:p>
            <a:pPr eaLnBrk="1" hangingPunct="1">
              <a:spcAft>
                <a:spcPts val="1000"/>
              </a:spcAft>
            </a:pPr>
            <a:endParaRPr lang="en-US" dirty="0"/>
          </a:p>
          <a:p>
            <a:r>
              <a:rPr lang="en-US" dirty="0"/>
              <a:t>First click:</a:t>
            </a:r>
          </a:p>
          <a:p>
            <a:pPr marL="171450" indent="-171450">
              <a:buFont typeface="Arial" charset="0"/>
              <a:buChar char="•"/>
            </a:pPr>
            <a:r>
              <a:rPr lang="en-US" dirty="0"/>
              <a:t>The price of a Burger King Whopper falls.</a:t>
            </a:r>
          </a:p>
          <a:p>
            <a:pPr marL="171450" indent="-171450">
              <a:buFont typeface="Arial" charset="0"/>
              <a:buChar char="•"/>
            </a:pPr>
            <a:r>
              <a:rPr lang="en-US" dirty="0"/>
              <a:t>Make sure to point out that this is the demand for Big Macs.</a:t>
            </a:r>
          </a:p>
          <a:p>
            <a:pPr marL="171450" indent="-171450">
              <a:buFont typeface="Arial" charset="0"/>
              <a:buChar char="•"/>
            </a:pPr>
            <a:r>
              <a:rPr lang="en-US" dirty="0"/>
              <a:t>Ask students what the relationship is between Whoppers and Big Macs (substitutes).</a:t>
            </a:r>
          </a:p>
          <a:p>
            <a:pPr marL="171450" indent="-171450">
              <a:buFont typeface="Arial" charset="0"/>
              <a:buChar char="•"/>
            </a:pPr>
            <a:r>
              <a:rPr lang="en-US" dirty="0"/>
              <a:t>The price of a Whopper falls. What happens to the quantity demanded of Whoppers? </a:t>
            </a:r>
          </a:p>
          <a:p>
            <a:pPr marL="628650" lvl="1" indent="-171450">
              <a:buFont typeface="Arial" charset="0"/>
              <a:buChar char="•"/>
            </a:pPr>
            <a:r>
              <a:rPr lang="en-US" dirty="0">
                <a:cs typeface="MS PGothic" pitchFamily="34" charset="-128"/>
              </a:rPr>
              <a:t>People buy more Whoppers.</a:t>
            </a:r>
          </a:p>
          <a:p>
            <a:pPr marL="171450" indent="-171450">
              <a:buFont typeface="Arial" charset="0"/>
              <a:buChar char="•"/>
            </a:pPr>
            <a:r>
              <a:rPr lang="en-US" dirty="0"/>
              <a:t>What happens to the demand for Big Macs</a:t>
            </a:r>
            <a:r>
              <a:rPr lang="en-US" dirty="0" smtClean="0"/>
              <a:t>?</a:t>
            </a:r>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decreases.</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1000"/>
              </a:spcAft>
            </a:pPr>
            <a:r>
              <a:rPr lang="en-US" b="1" i="1" dirty="0"/>
              <a:t>Lecture notes:</a:t>
            </a:r>
          </a:p>
          <a:p>
            <a:pPr eaLnBrk="1" hangingPunct="1">
              <a:spcAft>
                <a:spcPts val="1000"/>
              </a:spcAft>
            </a:pPr>
            <a:endParaRPr lang="en-US" dirty="0"/>
          </a:p>
          <a:p>
            <a:r>
              <a:rPr lang="en-US" dirty="0"/>
              <a:t>First click:</a:t>
            </a:r>
          </a:p>
          <a:p>
            <a:pPr marL="171450" indent="-171450">
              <a:buFont typeface="Arial" charset="0"/>
              <a:buChar char="•"/>
            </a:pPr>
            <a:r>
              <a:rPr lang="en-US" dirty="0"/>
              <a:t>There is an increase in income.</a:t>
            </a:r>
          </a:p>
          <a:p>
            <a:pPr marL="171450" indent="-171450">
              <a:buFont typeface="Arial" charset="0"/>
              <a:buChar char="•"/>
            </a:pPr>
            <a:r>
              <a:rPr lang="en-US" dirty="0"/>
              <a:t>What happens to the amount of steak dinners you want to buy?</a:t>
            </a:r>
          </a:p>
          <a:p>
            <a:pPr marL="171450" indent="-171450">
              <a:buFont typeface="Arial" charset="0"/>
              <a:buChar char="•"/>
            </a:pPr>
            <a:r>
              <a:rPr lang="en-US" dirty="0"/>
              <a:t>Demand will increase</a:t>
            </a:r>
            <a:r>
              <a:rPr lang="en-US" dirty="0" smtClean="0"/>
              <a:t>.</a:t>
            </a:r>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rises.</a:t>
            </a:r>
          </a:p>
          <a:p>
            <a:r>
              <a:rPr lang="en-US" dirty="0"/>
              <a:t> </a:t>
            </a:r>
          </a:p>
          <a:p>
            <a:r>
              <a:rPr lang="en-US" dirty="0"/>
              <a:t>Make sure to ask students what assumption they are making about the type of good we are talking about here (normal good).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1000"/>
              </a:spcAft>
            </a:pPr>
            <a:r>
              <a:rPr lang="en-US" b="1" i="1" dirty="0"/>
              <a:t>Lecture notes:</a:t>
            </a:r>
            <a:endParaRPr lang="en-US" dirty="0"/>
          </a:p>
          <a:p>
            <a:pPr eaLnBrk="1" hangingPunct="1"/>
            <a:endParaRPr lang="en-US" dirty="0"/>
          </a:p>
          <a:p>
            <a:r>
              <a:rPr lang="en-US" dirty="0"/>
              <a:t>First click:</a:t>
            </a:r>
          </a:p>
          <a:p>
            <a:pPr marL="171450" indent="-171450">
              <a:buFont typeface="Arial" charset="0"/>
              <a:buChar char="•"/>
            </a:pPr>
            <a:r>
              <a:rPr lang="en-US" dirty="0"/>
              <a:t>There is an increase in income.</a:t>
            </a:r>
          </a:p>
          <a:p>
            <a:pPr marL="171450" indent="-171450">
              <a:buFont typeface="Arial" charset="0"/>
              <a:buChar char="•"/>
            </a:pPr>
            <a:r>
              <a:rPr lang="en-US" dirty="0"/>
              <a:t>What happens to the amount of generic cheese you want to buy?</a:t>
            </a:r>
          </a:p>
          <a:p>
            <a:pPr marL="171450" indent="-171450">
              <a:buFont typeface="Arial" charset="0"/>
              <a:buChar char="•"/>
            </a:pPr>
            <a:r>
              <a:rPr lang="en-US" dirty="0"/>
              <a:t>Demand will fall</a:t>
            </a:r>
            <a:r>
              <a:rPr lang="en-US" dirty="0" smtClean="0"/>
              <a:t>.</a:t>
            </a:r>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falls.</a:t>
            </a:r>
          </a:p>
          <a:p>
            <a:endParaRPr lang="en-US" dirty="0"/>
          </a:p>
          <a:p>
            <a:r>
              <a:rPr lang="en-US" dirty="0"/>
              <a:t>Make sure to ask students what assumption they are making about the type of good we are talking about here (inferior good).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Aft>
                <a:spcPts val="600"/>
              </a:spcAft>
            </a:pPr>
            <a:r>
              <a:rPr lang="en-US" b="1" i="1" dirty="0"/>
              <a:t>Lecture notes:</a:t>
            </a:r>
          </a:p>
          <a:p>
            <a:pPr eaLnBrk="1" hangingPunct="1">
              <a:spcAft>
                <a:spcPts val="600"/>
              </a:spcAft>
            </a:pPr>
            <a:endParaRPr lang="en-US" dirty="0"/>
          </a:p>
          <a:p>
            <a:r>
              <a:rPr lang="en-US" dirty="0"/>
              <a:t>First click:</a:t>
            </a:r>
          </a:p>
          <a:p>
            <a:pPr marL="171450" indent="-171450">
              <a:buFont typeface="Arial" charset="0"/>
              <a:buChar char="•"/>
            </a:pPr>
            <a:r>
              <a:rPr lang="en-US" dirty="0"/>
              <a:t>Suppose that the price of your favorite beverage (soda, beer, milk, juice, water, etc.) falls.</a:t>
            </a:r>
          </a:p>
          <a:p>
            <a:pPr marL="171450" indent="-171450">
              <a:buFont typeface="Arial" charset="0"/>
              <a:buChar char="•"/>
            </a:pPr>
            <a:r>
              <a:rPr lang="en-US" dirty="0"/>
              <a:t>What happens to the amount of that beverage you purchase? </a:t>
            </a:r>
          </a:p>
          <a:p>
            <a:pPr marL="628650" lvl="1" indent="-171450">
              <a:buFont typeface="Arial" charset="0"/>
              <a:buChar char="•"/>
            </a:pPr>
            <a:r>
              <a:rPr lang="en-US" dirty="0">
                <a:cs typeface="MS PGothic" pitchFamily="34" charset="-128"/>
              </a:rPr>
              <a:t>It rises.</a:t>
            </a:r>
          </a:p>
          <a:p>
            <a:pPr marL="628650" lvl="1" indent="-171450">
              <a:buFont typeface="Arial" charset="0"/>
              <a:buChar char="•"/>
            </a:pPr>
            <a:r>
              <a:rPr lang="en-US" dirty="0">
                <a:cs typeface="MS PGothic" pitchFamily="34" charset="-128"/>
              </a:rPr>
              <a:t>Point out that this is an increase in quantity demanded.</a:t>
            </a:r>
          </a:p>
          <a:p>
            <a:pPr>
              <a:buFontTx/>
              <a:buChar char="•"/>
            </a:pPr>
            <a:endParaRPr lang="en-US" dirty="0"/>
          </a:p>
          <a:p>
            <a:pPr>
              <a:buFontTx/>
              <a:buNone/>
            </a:pPr>
            <a:r>
              <a:rPr lang="en-US" dirty="0"/>
              <a:t>Now, suppose you always eat pizza when you drink your favorite beverage.</a:t>
            </a:r>
          </a:p>
          <a:p>
            <a:pPr marL="171450" lvl="0" indent="-171450">
              <a:buFontTx/>
              <a:buChar char="•"/>
            </a:pPr>
            <a:r>
              <a:rPr lang="en-US" dirty="0">
                <a:cs typeface="MS PGothic" pitchFamily="34" charset="-128"/>
              </a:rPr>
              <a:t>What type of goods are these?</a:t>
            </a:r>
          </a:p>
          <a:p>
            <a:pPr>
              <a:buFontTx/>
              <a:buChar char="•"/>
            </a:pPr>
            <a:endParaRPr lang="en-US" dirty="0"/>
          </a:p>
          <a:p>
            <a:pPr>
              <a:buFontTx/>
              <a:buNone/>
            </a:pPr>
            <a:r>
              <a:rPr lang="en-US" dirty="0"/>
              <a:t>What happens to the amount of pizza you want to buy?</a:t>
            </a:r>
          </a:p>
          <a:p>
            <a:pPr marL="171450" indent="-171450">
              <a:buFont typeface="Arial" charset="0"/>
              <a:buChar char="•"/>
            </a:pPr>
            <a:r>
              <a:rPr lang="en-US" dirty="0"/>
              <a:t>Demand will rise.</a:t>
            </a:r>
          </a:p>
          <a:p>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rises.</a:t>
            </a:r>
          </a:p>
          <a:p>
            <a:r>
              <a:rPr lang="en-US" dirty="0"/>
              <a:t> </a:t>
            </a:r>
          </a:p>
          <a:p>
            <a:r>
              <a:rPr lang="en-US" sz="1200" kern="1200" dirty="0" smtClean="0">
                <a:solidFill>
                  <a:schemeClr val="tx1"/>
                </a:solidFill>
                <a:effectLst/>
                <a:latin typeface="+mn-lt"/>
                <a:ea typeface="MS PGothic" pitchFamily="34" charset="-128"/>
                <a:cs typeface="MS PGothic" pitchFamily="34" charset="-128"/>
              </a:rPr>
              <a:t>Reinforce that the change in the price of the beverage causes a </a:t>
            </a:r>
            <a:r>
              <a:rPr lang="en-US" sz="1200" i="1" kern="1200" dirty="0" smtClean="0">
                <a:solidFill>
                  <a:schemeClr val="tx1"/>
                </a:solidFill>
                <a:effectLst/>
                <a:latin typeface="+mn-lt"/>
                <a:ea typeface="MS PGothic" pitchFamily="34" charset="-128"/>
                <a:cs typeface="MS PGothic" pitchFamily="34" charset="-128"/>
              </a:rPr>
              <a:t>change in the quantity of the beverage demanded </a:t>
            </a:r>
            <a:r>
              <a:rPr lang="en-US" sz="1200" kern="1200" dirty="0" smtClean="0">
                <a:solidFill>
                  <a:schemeClr val="tx1"/>
                </a:solidFill>
                <a:effectLst/>
                <a:latin typeface="+mn-lt"/>
                <a:ea typeface="MS PGothic" pitchFamily="34" charset="-128"/>
                <a:cs typeface="MS PGothic" pitchFamily="34" charset="-128"/>
              </a:rPr>
              <a:t>but also a </a:t>
            </a:r>
            <a:r>
              <a:rPr lang="en-US" sz="1200" i="1" kern="1200" dirty="0" smtClean="0">
                <a:solidFill>
                  <a:schemeClr val="tx1"/>
                </a:solidFill>
                <a:effectLst/>
                <a:latin typeface="+mn-lt"/>
                <a:ea typeface="MS PGothic" pitchFamily="34" charset="-128"/>
                <a:cs typeface="MS PGothic" pitchFamily="34" charset="-128"/>
              </a:rPr>
              <a:t>change in the demand for pizza</a:t>
            </a:r>
            <a:r>
              <a:rPr lang="en-US" sz="1200" kern="1200" dirty="0" smtClean="0">
                <a:solidFill>
                  <a:schemeClr val="tx1"/>
                </a:solidFill>
                <a:effectLst/>
                <a:latin typeface="+mn-lt"/>
                <a:ea typeface="MS PGothic" pitchFamily="34" charset="-128"/>
                <a:cs typeface="MS PGothic" pitchFamily="34" charset="-128"/>
              </a:rPr>
              <a:t>.</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b="1" i="1" dirty="0"/>
              <a:t>Lecture notes:</a:t>
            </a:r>
          </a:p>
          <a:p>
            <a:pPr eaLnBrk="1" hangingPunct="1"/>
            <a:endParaRPr lang="en-US" dirty="0"/>
          </a:p>
          <a:p>
            <a:r>
              <a:rPr lang="en-US" dirty="0"/>
              <a:t>First click:</a:t>
            </a:r>
          </a:p>
          <a:p>
            <a:pPr marL="171450" indent="-171450">
              <a:buFont typeface="Arial" charset="0"/>
              <a:buChar char="•"/>
            </a:pPr>
            <a:r>
              <a:rPr lang="en-US" dirty="0"/>
              <a:t>Doctors discover that eating oranges cures baldness.</a:t>
            </a:r>
          </a:p>
          <a:p>
            <a:pPr marL="171450" indent="-171450">
              <a:buFont typeface="Arial" charset="0"/>
              <a:buChar char="•"/>
            </a:pPr>
            <a:r>
              <a:rPr lang="en-US" dirty="0"/>
              <a:t>What happens to the amount of oranges people will want to buy?</a:t>
            </a:r>
          </a:p>
          <a:p>
            <a:pPr marL="171450" indent="-171450">
              <a:buFont typeface="Arial" charset="0"/>
              <a:buChar char="•"/>
            </a:pPr>
            <a:r>
              <a:rPr lang="en-US" dirty="0"/>
              <a:t>Demand will rise</a:t>
            </a:r>
            <a:r>
              <a:rPr lang="en-US" dirty="0" smtClean="0"/>
              <a:t>.</a:t>
            </a:r>
            <a:endParaRPr lang="en-US" dirty="0"/>
          </a:p>
          <a:p>
            <a:r>
              <a:rPr lang="en-US" dirty="0"/>
              <a:t>Second click:</a:t>
            </a:r>
          </a:p>
          <a:p>
            <a:pPr marL="171450" indent="-171450">
              <a:buFont typeface="Arial" charset="0"/>
              <a:buChar char="•"/>
            </a:pPr>
            <a:r>
              <a:rPr lang="en-US" dirty="0"/>
              <a:t>We see the shift from D</a:t>
            </a:r>
            <a:r>
              <a:rPr lang="en-US" baseline="-25000" dirty="0"/>
              <a:t>1</a:t>
            </a:r>
            <a:r>
              <a:rPr lang="en-US" dirty="0"/>
              <a:t> to D</a:t>
            </a:r>
            <a:r>
              <a:rPr lang="en-US" baseline="-25000" dirty="0"/>
              <a:t>2</a:t>
            </a:r>
            <a:r>
              <a:rPr lang="en-US" dirty="0"/>
              <a:t>.</a:t>
            </a:r>
          </a:p>
          <a:p>
            <a:pPr marL="171450" indent="-171450">
              <a:buFont typeface="Arial" charset="0"/>
              <a:buChar char="•"/>
            </a:pPr>
            <a:r>
              <a:rPr lang="en-US" dirty="0"/>
              <a:t>Demand rises.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noTextEdit="1"/>
          </p:cNvSpPr>
          <p:nvPr>
            <p:ph type="sldImg"/>
          </p:nvPr>
        </p:nvSpPr>
        <p:spPr bwMode="auto">
          <a:noFill/>
          <a:ln>
            <a:solidFill>
              <a:srgbClr val="000000"/>
            </a:solidFill>
            <a:miter lim="800000"/>
            <a:headEnd/>
            <a:tailEnd/>
          </a:ln>
        </p:spPr>
      </p:sp>
      <p:sp>
        <p:nvSpPr>
          <p:cNvPr id="12290" name="Notes Placeholder 2"/>
          <p:cNvSpPr>
            <a:spLocks noGrp="1"/>
          </p:cNvSpPr>
          <p:nvPr>
            <p:ph type="body" idx="1"/>
          </p:nvPr>
        </p:nvSpPr>
        <p:spPr bwMode="auto">
          <a:extLst/>
        </p:spPr>
        <p:txBody>
          <a:bodyPr/>
          <a:lstStyle/>
          <a:p>
            <a:r>
              <a:rPr lang="en-US" b="1" i="1" dirty="0"/>
              <a:t>Lecture tip:</a:t>
            </a:r>
          </a:p>
          <a:p>
            <a:endParaRPr lang="en-US" dirty="0"/>
          </a:p>
          <a:p>
            <a:r>
              <a:rPr lang="en-US" dirty="0"/>
              <a:t>Understanding supply and demand allows students to</a:t>
            </a:r>
          </a:p>
          <a:p>
            <a:pPr marL="171450" indent="-171450">
              <a:buFont typeface="Arial" charset="0"/>
              <a:buChar char="•"/>
            </a:pPr>
            <a:r>
              <a:rPr lang="en-US" dirty="0"/>
              <a:t>Predict changes in a market</a:t>
            </a:r>
          </a:p>
          <a:p>
            <a:pPr marL="628650" lvl="1" indent="-171450">
              <a:buFont typeface="Arial" charset="0"/>
              <a:buChar char="•"/>
            </a:pPr>
            <a:r>
              <a:rPr lang="en-US" dirty="0">
                <a:cs typeface="MS PGothic" pitchFamily="34" charset="-128"/>
              </a:rPr>
              <a:t>How will the price of oranges respond to an early freeze in Florida?</a:t>
            </a:r>
          </a:p>
          <a:p>
            <a:pPr marL="171450" indent="-171450">
              <a:buFont typeface="Arial" charset="0"/>
              <a:buChar char="•"/>
            </a:pPr>
            <a:r>
              <a:rPr lang="en-US" dirty="0"/>
              <a:t>Explain changes in a market</a:t>
            </a:r>
          </a:p>
          <a:p>
            <a:pPr marL="628650" lvl="1" indent="-171450">
              <a:buFont typeface="Arial" charset="0"/>
              <a:buChar char="•"/>
            </a:pPr>
            <a:r>
              <a:rPr lang="en-US" dirty="0">
                <a:cs typeface="MS PGothic" pitchFamily="34" charset="-128"/>
              </a:rPr>
              <a:t>Why did the price of oranges increase last winter?</a:t>
            </a:r>
          </a:p>
          <a:p>
            <a:pPr marL="628650" lvl="1" indent="-171450"/>
            <a:endParaRPr lang="en-US" dirty="0">
              <a:cs typeface="MS PGothic" pitchFamily="34" charset="-128"/>
            </a:endParaRPr>
          </a:p>
          <a:p>
            <a:r>
              <a:rPr lang="en-US" dirty="0"/>
              <a:t>Understanding supply and demand will also help students understand how markets work. This will be important to future employers.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noTextEdi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a:lstStyle/>
          <a:p>
            <a:r>
              <a:rPr lang="en-US" b="1" i="1"/>
              <a:t>Lecture tip:</a:t>
            </a:r>
            <a:endParaRPr lang="en-US" b="1"/>
          </a:p>
          <a:p>
            <a:r>
              <a:rPr lang="en-US"/>
              <a:t>The quiz is designed to see if the students understand if an event will cause a </a:t>
            </a:r>
            <a:r>
              <a:rPr lang="en-US" i="1"/>
              <a:t>movement</a:t>
            </a:r>
            <a:r>
              <a:rPr lang="en-US"/>
              <a:t> or </a:t>
            </a:r>
            <a:r>
              <a:rPr lang="en-US" i="1"/>
              <a:t>shift </a:t>
            </a:r>
            <a:r>
              <a:rPr lang="en-US"/>
              <a:t>with demand for a good.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noTextEdi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a:lstStyle/>
          <a:p>
            <a:r>
              <a:rPr lang="en-US" b="1" i="1"/>
              <a:t>Clicker question:</a:t>
            </a:r>
            <a:endParaRPr lang="en-US"/>
          </a:p>
          <a:p>
            <a:r>
              <a:rPr lang="en-US"/>
              <a:t>Correct answer: A, The demand for Pepsi increases.</a:t>
            </a:r>
          </a:p>
          <a:p>
            <a:endParaRPr lang="en-US"/>
          </a:p>
          <a:p>
            <a:r>
              <a:rPr lang="en-US"/>
              <a:t>Normal good = outward </a:t>
            </a:r>
            <a:r>
              <a:rPr lang="en-US" i="1"/>
              <a:t>shift</a:t>
            </a:r>
            <a:r>
              <a:rPr lang="en-US"/>
              <a:t> in demand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noTextEdi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a:lstStyle/>
          <a:p>
            <a:r>
              <a:rPr lang="en-US" b="1" i="1"/>
              <a:t>Clicker question:</a:t>
            </a:r>
            <a:endParaRPr lang="en-US"/>
          </a:p>
          <a:p>
            <a:r>
              <a:rPr lang="en-US"/>
              <a:t>Correct answer: C, The quantity demanded of Pepsi increases.</a:t>
            </a:r>
          </a:p>
          <a:p>
            <a:endParaRPr lang="en-US"/>
          </a:p>
          <a:p>
            <a:r>
              <a:rPr lang="en-US"/>
              <a:t>Movement along a stable demand curve; movement down and to the right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noTextEdi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B, The demand for Pepsi decreases.</a:t>
            </a:r>
          </a:p>
          <a:p>
            <a:r>
              <a:rPr lang="en-US" dirty="0"/>
              <a:t/>
            </a:r>
            <a:br>
              <a:rPr lang="en-US" dirty="0"/>
            </a:br>
            <a:r>
              <a:rPr lang="en-US" dirty="0"/>
              <a:t>Coke and Pepsi are substitutes. Coke becomes cheaper, so we buy more Coke; if we buy more Coke, we buy less Pepsi.</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D, The quantity demanded of X decreases.</a:t>
            </a:r>
          </a:p>
          <a:p>
            <a:endParaRPr lang="en-US" dirty="0"/>
          </a:p>
          <a:p>
            <a:r>
              <a:rPr lang="en-US" dirty="0"/>
              <a:t>This is a movement up and left along a demand curve. Price is on the vertical axis, and quantity demanded is on the horizontal axis.</a:t>
            </a:r>
          </a:p>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noTextEdi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a:lstStyle/>
          <a:p>
            <a:r>
              <a:rPr lang="en-US" b="1" i="1" dirty="0"/>
              <a:t>Clicker question:</a:t>
            </a:r>
            <a:endParaRPr lang="en-US" dirty="0"/>
          </a:p>
          <a:p>
            <a:r>
              <a:rPr lang="en-US" dirty="0"/>
              <a:t>Correct answer: A, The demand for X increases.</a:t>
            </a:r>
          </a:p>
          <a:p>
            <a:endParaRPr lang="en-US" dirty="0"/>
          </a:p>
          <a:p>
            <a:r>
              <a:rPr lang="en-US" dirty="0"/>
              <a:t>This is a rightward shift in the demand for X. People want to buy more X, even though the price of X didn’t change.</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sz="1200" b="1" i="1" kern="1200" dirty="0" smtClean="0">
                <a:solidFill>
                  <a:schemeClr val="tx1"/>
                </a:solidFill>
                <a:effectLst/>
                <a:latin typeface="+mn-lt"/>
                <a:ea typeface="MS PGothic" pitchFamily="34" charset="-128"/>
                <a:cs typeface="MS PGothic" pitchFamily="34" charset="-128"/>
              </a:rPr>
              <a:t>Lecture notes:</a:t>
            </a:r>
            <a:endParaRPr lang="en-US" sz="1200" kern="1200" dirty="0" smtClean="0">
              <a:solidFill>
                <a:schemeClr val="tx1"/>
              </a:solidFill>
              <a:effectLst/>
              <a:latin typeface="+mn-lt"/>
              <a:ea typeface="MS PGothic" pitchFamily="34" charset="-128"/>
              <a:cs typeface="MS PGothic" pitchFamily="34" charset="-128"/>
            </a:endParaRPr>
          </a:p>
          <a:p>
            <a:pPr eaLnBrk="0" fontAlgn="base" hangingPunct="0"/>
            <a:r>
              <a:rPr lang="en-US" sz="1200" b="1" i="1" kern="1200" dirty="0" smtClean="0">
                <a:solidFill>
                  <a:schemeClr val="tx1"/>
                </a:solidFill>
                <a:effectLst/>
                <a:latin typeface="+mn-lt"/>
                <a:ea typeface="MS PGothic" pitchFamily="34" charset="-128"/>
                <a:cs typeface="MS PGothic" pitchFamily="34" charset="-128"/>
              </a:rPr>
              <a:t> </a:t>
            </a:r>
            <a:endParaRPr lang="en-US" sz="1200" kern="1200" dirty="0" smtClean="0">
              <a:solidFill>
                <a:schemeClr val="tx1"/>
              </a:solidFill>
              <a:effectLst/>
              <a:latin typeface="+mn-lt"/>
              <a:ea typeface="MS PGothic" pitchFamily="34" charset="-128"/>
              <a:cs typeface="MS PGothic" pitchFamily="34" charset="-128"/>
            </a:endParaRPr>
          </a:p>
          <a:p>
            <a:pPr eaLnBrk="0" fontAlgn="base" hangingPunct="0"/>
            <a:r>
              <a:rPr lang="en-US" sz="1200" b="1" i="1" kern="1200" dirty="0" smtClean="0">
                <a:solidFill>
                  <a:schemeClr val="tx1"/>
                </a:solidFill>
                <a:effectLst/>
                <a:latin typeface="+mn-lt"/>
                <a:ea typeface="MS PGothic" pitchFamily="34" charset="-128"/>
                <a:cs typeface="MS PGothic" pitchFamily="34" charset="-128"/>
              </a:rPr>
              <a:t>Classroom activity: </a:t>
            </a:r>
            <a:r>
              <a:rPr lang="en-US" sz="1200" kern="1200" dirty="0" smtClean="0">
                <a:solidFill>
                  <a:schemeClr val="tx1"/>
                </a:solidFill>
                <a:effectLst/>
                <a:latin typeface="+mn-lt"/>
                <a:ea typeface="MS PGothic" pitchFamily="34" charset="-128"/>
                <a:cs typeface="MS PGothic" pitchFamily="34" charset="-128"/>
              </a:rPr>
              <a:t>Ask students to pair up and consider the scenario presented on the slide (see the </a:t>
            </a:r>
            <a:r>
              <a:rPr lang="en-US" sz="1200" b="0" kern="1200" dirty="0" smtClean="0">
                <a:solidFill>
                  <a:schemeClr val="tx1"/>
                </a:solidFill>
                <a:effectLst/>
                <a:latin typeface="+mn-lt"/>
                <a:ea typeface="MS PGothic" pitchFamily="34" charset="-128"/>
                <a:cs typeface="MS PGothic" pitchFamily="34" charset="-128"/>
              </a:rPr>
              <a:t>Think-Pair-Share </a:t>
            </a:r>
            <a:r>
              <a:rPr lang="en-US" sz="1200" kern="1200" dirty="0" smtClean="0">
                <a:solidFill>
                  <a:schemeClr val="tx1"/>
                </a:solidFill>
                <a:effectLst/>
                <a:latin typeface="+mn-lt"/>
                <a:ea typeface="MS PGothic" pitchFamily="34" charset="-128"/>
                <a:cs typeface="MS PGothic" pitchFamily="34" charset="-128"/>
              </a:rPr>
              <a:t>Activity in the Interactive Instructor’s Guide, Tip</a:t>
            </a:r>
            <a:r>
              <a:rPr lang="en-US" sz="1200" kern="1200" baseline="0" dirty="0" smtClean="0">
                <a:solidFill>
                  <a:schemeClr val="tx1"/>
                </a:solidFill>
                <a:effectLst/>
                <a:latin typeface="+mn-lt"/>
                <a:ea typeface="MS PGothic" pitchFamily="34" charset="-128"/>
                <a:cs typeface="MS PGothic" pitchFamily="34" charset="-128"/>
              </a:rPr>
              <a:t> #096).</a:t>
            </a:r>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 </a:t>
            </a:r>
          </a:p>
          <a:p>
            <a:r>
              <a:rPr lang="en-US" sz="1200" kern="1200" dirty="0" smtClean="0">
                <a:solidFill>
                  <a:schemeClr val="tx1"/>
                </a:solidFill>
                <a:effectLst/>
                <a:latin typeface="+mn-lt"/>
                <a:ea typeface="MS PGothic" pitchFamily="34" charset="-128"/>
                <a:cs typeface="MS PGothic" pitchFamily="34" charset="-128"/>
              </a:rPr>
              <a:t>Answer:</a:t>
            </a:r>
          </a:p>
          <a:p>
            <a:r>
              <a:rPr lang="en-US" sz="1200" kern="1200" dirty="0" smtClean="0">
                <a:solidFill>
                  <a:schemeClr val="tx1"/>
                </a:solidFill>
                <a:effectLst/>
                <a:latin typeface="+mn-lt"/>
                <a:ea typeface="MS PGothic" pitchFamily="34" charset="-128"/>
                <a:cs typeface="MS PGothic" pitchFamily="34" charset="-128"/>
              </a:rPr>
              <a:t>Prompt students to think about the difference between the following:</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Increase in demand</a:t>
            </a:r>
          </a:p>
          <a:p>
            <a:pPr marL="171450" lvl="0" indent="-171450">
              <a:buFont typeface="Arial" charset="0"/>
              <a:buChar char="•"/>
            </a:pPr>
            <a:r>
              <a:rPr lang="en-US" sz="1200" kern="1200" dirty="0" smtClean="0">
                <a:solidFill>
                  <a:schemeClr val="tx1"/>
                </a:solidFill>
                <a:effectLst/>
                <a:latin typeface="+mn-lt"/>
                <a:ea typeface="MS PGothic" pitchFamily="34" charset="-128"/>
                <a:cs typeface="MS PGothic" pitchFamily="34" charset="-128"/>
              </a:rPr>
              <a:t>Increase in quantity demanded</a:t>
            </a:r>
          </a:p>
          <a:p>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If you want to increase demand, you need to cause a shift in demand; this is done by </a:t>
            </a:r>
            <a:r>
              <a:rPr lang="en-US" sz="1200" i="1" kern="1200" dirty="0" smtClean="0">
                <a:solidFill>
                  <a:schemeClr val="tx1"/>
                </a:solidFill>
                <a:effectLst/>
                <a:latin typeface="+mn-lt"/>
                <a:ea typeface="MS PGothic" pitchFamily="34" charset="-128"/>
                <a:cs typeface="MS PGothic" pitchFamily="34" charset="-128"/>
              </a:rPr>
              <a:t>reducing the price of the complement goods</a:t>
            </a:r>
            <a:r>
              <a:rPr lang="en-US" sz="1200" kern="1200" dirty="0" smtClean="0">
                <a:solidFill>
                  <a:schemeClr val="tx1"/>
                </a:solidFill>
                <a:effectLst/>
                <a:latin typeface="+mn-lt"/>
                <a:ea typeface="MS PGothic" pitchFamily="34" charset="-128"/>
                <a:cs typeface="MS PGothic" pitchFamily="34" charset="-128"/>
              </a:rPr>
              <a:t>. If you decrease the price of drinks, this is an increase in quantity demanded, not an increase in demand.</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noTextEdit="1"/>
          </p:cNvSpPr>
          <p:nvPr>
            <p:ph type="sldImg"/>
          </p:nvPr>
        </p:nvSpPr>
        <p:spPr bwMode="auto">
          <a:noFill/>
          <a:ln>
            <a:solidFill>
              <a:srgbClr val="000000"/>
            </a:solidFill>
            <a:miter lim="800000"/>
            <a:headEnd/>
            <a:tailEnd/>
          </a:ln>
        </p:spPr>
      </p:sp>
      <p:sp>
        <p:nvSpPr>
          <p:cNvPr id="8397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“Economics in the Media” Slide</a:t>
            </a:r>
          </a:p>
          <a:p>
            <a:endParaRPr lang="en-US" dirty="0"/>
          </a:p>
          <a:p>
            <a:r>
              <a:rPr lang="en-US" b="1" i="1" dirty="0"/>
              <a:t>Lecture tip:</a:t>
            </a:r>
          </a:p>
          <a:p>
            <a:r>
              <a:rPr lang="en-US" i="1" dirty="0"/>
              <a:t>The clip mentioned on the slide can be found in the Interactive Instructor’s Guide. Access the direct link by clicking the icon in the PowerPoint.</a:t>
            </a:r>
          </a:p>
          <a:p>
            <a:endParaRPr lang="en-US" dirty="0"/>
          </a:p>
          <a:p>
            <a:r>
              <a:rPr lang="en-US" dirty="0"/>
              <a:t>Summary:</a:t>
            </a:r>
          </a:p>
          <a:p>
            <a:pPr marL="171450" indent="-171450">
              <a:buFont typeface="Arial" charset="0"/>
              <a:buChar char="•"/>
            </a:pPr>
            <a:r>
              <a:rPr lang="en-US" dirty="0"/>
              <a:t>At first, the clip shows moving along a demand curve by lowering price. However, there’s still no effect since the Hula-hoop seems to be unpopular.</a:t>
            </a:r>
          </a:p>
          <a:p>
            <a:pPr marL="171450" indent="-171450">
              <a:buFont typeface="Arial" charset="0"/>
              <a:buChar char="•"/>
            </a:pPr>
            <a:r>
              <a:rPr lang="en-US" dirty="0"/>
              <a:t>Then, after a boy finds discarded Hula-hoops, popularity (and demand) of Hula-hoops increases. This causes the demand curve to keep shifting outward, resulting in higher prices.</a:t>
            </a:r>
          </a:p>
          <a:p>
            <a:endParaRPr lang="en-US" dirty="0"/>
          </a:p>
          <a:p>
            <a:r>
              <a:rPr lang="en-US" dirty="0"/>
              <a:t>After showing the clip, ask students why the shopkeeper was lowering price. What was his hope?</a:t>
            </a:r>
          </a:p>
          <a:p>
            <a:pPr marL="171450" indent="-171450">
              <a:buFont typeface="Arial" charset="0"/>
              <a:buChar char="•"/>
            </a:pPr>
            <a:r>
              <a:rPr lang="en-US" dirty="0"/>
              <a:t>He hoped that if he reduced the price, quantity demanded would increase.</a:t>
            </a:r>
          </a:p>
          <a:p>
            <a:endParaRPr lang="en-US" dirty="0"/>
          </a:p>
          <a:p>
            <a:r>
              <a:rPr lang="en-US" dirty="0"/>
              <a:t>Now, ask what happens after the little boy finds the Hula-hoop and demonstrates it.</a:t>
            </a:r>
          </a:p>
          <a:p>
            <a:pPr marL="171450" indent="-171450">
              <a:buFont typeface="Arial" charset="0"/>
              <a:buChar char="•"/>
            </a:pPr>
            <a:r>
              <a:rPr lang="en-US" dirty="0"/>
              <a:t>The kids all wanted one; this is a change in tastes/preferences and demand increases.</a:t>
            </a:r>
          </a:p>
          <a:p>
            <a:endParaRPr lang="en-US" dirty="0"/>
          </a:p>
          <a:p>
            <a:r>
              <a:rPr lang="en-US" dirty="0"/>
              <a:t>Make sure to draw the distinction between the change in quantity demanded (movement along the curve) and the change in demand (shift in the curve)</a:t>
            </a:r>
            <a:r>
              <a:rPr lang="en-US" dirty="0" smtClean="0"/>
              <a:t>.</a:t>
            </a:r>
          </a:p>
          <a:p>
            <a:endParaRPr lang="en-US" dirty="0" smtClean="0"/>
          </a:p>
          <a:p>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POLYGRAM/WARNERS/SILVER PICTURES/THE KOBAL COLLECTION/JAMES BRIDGES/Art Resource, NY]</a:t>
            </a:r>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0" fontAlgn="base" hangingPunct="0"/>
            <a:r>
              <a:rPr lang="en-US" sz="1200" b="1" i="1" kern="1200" dirty="0" smtClean="0">
                <a:solidFill>
                  <a:schemeClr val="tx1"/>
                </a:solidFill>
                <a:effectLst/>
                <a:latin typeface="+mn-lt"/>
                <a:ea typeface="MS PGothic" pitchFamily="34" charset="-128"/>
                <a:cs typeface="MS PGothic" pitchFamily="34" charset="-128"/>
              </a:rPr>
              <a:t>Lecture tip:</a:t>
            </a:r>
            <a:endParaRPr lang="en-US" sz="1200" kern="1200" dirty="0" smtClean="0">
              <a:solidFill>
                <a:schemeClr val="tx1"/>
              </a:solidFill>
              <a:effectLst/>
              <a:latin typeface="+mn-lt"/>
              <a:ea typeface="MS PGothic" pitchFamily="34" charset="-128"/>
              <a:cs typeface="MS PGothic" pitchFamily="34" charset="-128"/>
            </a:endParaRPr>
          </a:p>
          <a:p>
            <a:pPr eaLnBrk="0" fontAlgn="base" hangingPunct="0"/>
            <a:r>
              <a:rPr lang="en-US" sz="1200" kern="1200" dirty="0" smtClean="0">
                <a:solidFill>
                  <a:schemeClr val="tx1"/>
                </a:solidFill>
                <a:effectLst/>
                <a:latin typeface="+mn-lt"/>
                <a:ea typeface="MS PGothic" pitchFamily="34" charset="-128"/>
                <a:cs typeface="MS PGothic" pitchFamily="34" charset="-128"/>
              </a:rPr>
              <a:t>Many supply topics are analogous to demand. Thus, you may not have to spend as much time teaching supply.</a:t>
            </a:r>
          </a:p>
          <a:p>
            <a:pPr eaLnBrk="0" fontAlgn="base" hangingPunct="0"/>
            <a:r>
              <a:rPr lang="en-US" sz="1200" kern="1200" dirty="0" smtClean="0">
                <a:solidFill>
                  <a:schemeClr val="tx1"/>
                </a:solidFill>
                <a:effectLst/>
                <a:latin typeface="+mn-lt"/>
                <a:ea typeface="MS PGothic" pitchFamily="34" charset="-128"/>
                <a:cs typeface="MS PGothic" pitchFamily="34" charset="-128"/>
              </a:rPr>
              <a:t> </a:t>
            </a:r>
          </a:p>
          <a:p>
            <a:pPr eaLnBrk="0" fontAlgn="base" hangingPunct="0"/>
            <a:r>
              <a:rPr lang="en-US" sz="1200" i="1" kern="1200" dirty="0" smtClean="0">
                <a:solidFill>
                  <a:schemeClr val="tx1"/>
                </a:solidFill>
                <a:effectLst/>
                <a:latin typeface="+mn-lt"/>
                <a:ea typeface="MS PGothic" pitchFamily="34" charset="-128"/>
                <a:cs typeface="MS PGothic" pitchFamily="34" charset="-128"/>
              </a:rPr>
              <a:t>Quantity supplied:</a:t>
            </a:r>
            <a:endParaRPr lang="en-US" sz="1200" kern="1200" dirty="0" smtClean="0">
              <a:solidFill>
                <a:schemeClr val="tx1"/>
              </a:solidFill>
              <a:effectLst/>
              <a:latin typeface="+mn-lt"/>
              <a:ea typeface="MS PGothic" pitchFamily="34" charset="-128"/>
              <a:cs typeface="MS PGothic" pitchFamily="34" charset="-128"/>
            </a:endParaRPr>
          </a:p>
          <a:p>
            <a:pPr marL="171450" lvl="0" indent="-171450" eaLnBrk="0" fontAlgn="base" hangingPunct="0">
              <a:buFont typeface="Arial" charset="0"/>
              <a:buChar char="•"/>
            </a:pPr>
            <a:r>
              <a:rPr lang="en-US" sz="1200" kern="1200" dirty="0" smtClean="0">
                <a:solidFill>
                  <a:schemeClr val="tx1"/>
                </a:solidFill>
                <a:effectLst/>
                <a:latin typeface="+mn-lt"/>
                <a:ea typeface="MS PGothic" pitchFamily="34" charset="-128"/>
                <a:cs typeface="MS PGothic" pitchFamily="34" charset="-128"/>
              </a:rPr>
              <a:t>Explain to students that quantity supplied (QS) is an </a:t>
            </a:r>
            <a:r>
              <a:rPr lang="en-US" sz="1200" i="1" kern="1200" dirty="0" smtClean="0">
                <a:solidFill>
                  <a:schemeClr val="tx1"/>
                </a:solidFill>
                <a:effectLst/>
                <a:latin typeface="+mn-lt"/>
                <a:ea typeface="MS PGothic" pitchFamily="34" charset="-128"/>
                <a:cs typeface="MS PGothic" pitchFamily="34" charset="-128"/>
              </a:rPr>
              <a:t>amount</a:t>
            </a:r>
            <a:r>
              <a:rPr lang="en-US" sz="1200" kern="1200" dirty="0" smtClean="0">
                <a:solidFill>
                  <a:schemeClr val="tx1"/>
                </a:solidFill>
                <a:effectLst/>
                <a:latin typeface="+mn-lt"/>
                <a:ea typeface="MS PGothic" pitchFamily="34" charset="-128"/>
                <a:cs typeface="MS PGothic" pitchFamily="34" charset="-128"/>
              </a:rPr>
              <a:t>; it is a </a:t>
            </a:r>
            <a:r>
              <a:rPr lang="en-US" sz="1200" i="1" kern="1200" dirty="0" smtClean="0">
                <a:solidFill>
                  <a:schemeClr val="tx1"/>
                </a:solidFill>
                <a:effectLst/>
                <a:latin typeface="+mn-lt"/>
                <a:ea typeface="MS PGothic" pitchFamily="34" charset="-128"/>
                <a:cs typeface="MS PGothic" pitchFamily="34" charset="-128"/>
              </a:rPr>
              <a:t>number</a:t>
            </a:r>
            <a:r>
              <a:rPr lang="en-US" sz="1200" kern="1200" dirty="0" smtClean="0">
                <a:solidFill>
                  <a:schemeClr val="tx1"/>
                </a:solidFill>
                <a:effectLst/>
                <a:latin typeface="+mn-lt"/>
                <a:ea typeface="MS PGothic" pitchFamily="34" charset="-128"/>
                <a:cs typeface="MS PGothic" pitchFamily="34" charset="-128"/>
              </a:rPr>
              <a:t>.</a:t>
            </a:r>
          </a:p>
          <a:p>
            <a:pPr marL="171450" lvl="0" indent="-171450" eaLnBrk="0" fontAlgn="base" hangingPunct="0">
              <a:buFont typeface="Arial" charset="0"/>
              <a:buChar char="•"/>
            </a:pPr>
            <a:r>
              <a:rPr lang="en-US" sz="1200" kern="1200" dirty="0" smtClean="0">
                <a:solidFill>
                  <a:schemeClr val="tx1"/>
                </a:solidFill>
                <a:effectLst/>
                <a:latin typeface="+mn-lt"/>
                <a:ea typeface="MS PGothic" pitchFamily="34" charset="-128"/>
                <a:cs typeface="MS PGothic" pitchFamily="34" charset="-128"/>
              </a:rPr>
              <a:t>Every price has a quantity supplied associated with it.</a:t>
            </a:r>
          </a:p>
          <a:p>
            <a:pPr eaLnBrk="0" fontAlgn="base" hangingPunct="0"/>
            <a:endParaRPr lang="en-US" sz="1200" i="1" kern="1200" dirty="0" smtClean="0">
              <a:solidFill>
                <a:schemeClr val="tx1"/>
              </a:solidFill>
              <a:effectLst/>
              <a:latin typeface="+mn-lt"/>
              <a:ea typeface="MS PGothic" pitchFamily="34" charset="-128"/>
              <a:cs typeface="MS PGothic" pitchFamily="34" charset="-128"/>
            </a:endParaRPr>
          </a:p>
          <a:p>
            <a:pPr eaLnBrk="0" fontAlgn="base" hangingPunct="0"/>
            <a:r>
              <a:rPr lang="en-US" sz="1200" i="1" kern="1200" dirty="0" smtClean="0">
                <a:solidFill>
                  <a:schemeClr val="tx1"/>
                </a:solidFill>
                <a:effectLst/>
                <a:latin typeface="+mn-lt"/>
                <a:ea typeface="MS PGothic" pitchFamily="34" charset="-128"/>
                <a:cs typeface="MS PGothic" pitchFamily="34" charset="-128"/>
              </a:rPr>
              <a:t>Direct relationship between price and quantity supplied:</a:t>
            </a:r>
            <a:endParaRPr lang="en-US" sz="1200" kern="1200" dirty="0" smtClean="0">
              <a:solidFill>
                <a:schemeClr val="tx1"/>
              </a:solidFill>
              <a:effectLst/>
              <a:latin typeface="+mn-lt"/>
              <a:ea typeface="MS PGothic" pitchFamily="34" charset="-128"/>
              <a:cs typeface="MS PGothic" pitchFamily="34" charset="-128"/>
            </a:endParaRPr>
          </a:p>
          <a:p>
            <a:pPr marL="171450" lvl="0" indent="-171450" algn="l" eaLnBrk="0" fontAlgn="base" hangingPunct="0">
              <a:buFont typeface="Arial" charset="0"/>
              <a:buChar char="•"/>
            </a:pPr>
            <a:r>
              <a:rPr lang="en-US" sz="1200" kern="1200" dirty="0" smtClean="0">
                <a:solidFill>
                  <a:schemeClr val="tx1"/>
                </a:solidFill>
                <a:effectLst/>
                <a:latin typeface="+mn-lt"/>
                <a:ea typeface="MS PGothic" pitchFamily="34" charset="-128"/>
                <a:cs typeface="MS PGothic" pitchFamily="34" charset="-128"/>
              </a:rPr>
              <a:t>If price goes up, quantity supplied increases.</a:t>
            </a:r>
          </a:p>
          <a:p>
            <a:pPr marL="171450" lvl="0" indent="-171450" algn="l" eaLnBrk="0" fontAlgn="base" hangingPunct="0">
              <a:buFont typeface="Arial" charset="0"/>
              <a:buChar char="•"/>
            </a:pPr>
            <a:r>
              <a:rPr lang="en-US" sz="1200" kern="1200" dirty="0" smtClean="0">
                <a:solidFill>
                  <a:schemeClr val="tx1"/>
                </a:solidFill>
                <a:effectLst/>
                <a:latin typeface="+mn-lt"/>
                <a:ea typeface="MS PGothic" pitchFamily="34" charset="-128"/>
                <a:cs typeface="MS PGothic" pitchFamily="34" charset="-128"/>
              </a:rPr>
              <a:t>If price goes down, quantity supplied decreases.</a:t>
            </a:r>
          </a:p>
          <a:p>
            <a:pPr eaLnBrk="0" fontAlgn="base" hangingPunct="0"/>
            <a:r>
              <a:rPr lang="en-US" sz="1200" kern="1200" dirty="0" smtClean="0">
                <a:solidFill>
                  <a:schemeClr val="tx1"/>
                </a:solidFill>
                <a:effectLst/>
                <a:latin typeface="+mn-lt"/>
                <a:ea typeface="MS PGothic" pitchFamily="34" charset="-128"/>
                <a:cs typeface="MS PGothic" pitchFamily="34" charset="-128"/>
              </a:rPr>
              <a:t> </a:t>
            </a:r>
            <a:endParaRPr lang="en-US" dirty="0" smtClean="0">
              <a:effectLst/>
            </a:endParaRPr>
          </a:p>
          <a:p>
            <a:pPr eaLnBrk="0" fontAlgn="base" hangingPunct="0"/>
            <a:r>
              <a:rPr lang="en-US" sz="1200" kern="1200" dirty="0" smtClean="0">
                <a:solidFill>
                  <a:schemeClr val="tx1"/>
                </a:solidFill>
                <a:effectLst/>
                <a:latin typeface="+mn-lt"/>
                <a:ea typeface="MS PGothic" pitchFamily="34" charset="-128"/>
                <a:cs typeface="MS PGothic" pitchFamily="34" charset="-128"/>
              </a:rPr>
              <a:t>Make sure students understand that everything else is being held constant here. </a:t>
            </a:r>
          </a:p>
          <a:p>
            <a:pPr marL="24161750" indent="-24161750">
              <a:buFontTx/>
              <a:buChar char="•"/>
            </a:pPr>
            <a:r>
              <a:rPr lang="en-US" dirty="0" smtClean="0"/>
              <a:t>o </a:t>
            </a:r>
            <a:r>
              <a:rPr lang="en-US" dirty="0"/>
              <a:t>students that quantity supplied (QS) is an </a:t>
            </a:r>
            <a:r>
              <a:rPr lang="en-US" i="1" dirty="0"/>
              <a:t>amount</a:t>
            </a:r>
            <a:r>
              <a:rPr lang="en-US" dirty="0"/>
              <a:t>; it is a </a:t>
            </a:r>
            <a:r>
              <a:rPr lang="en-US" i="1" dirty="0"/>
              <a:t>number</a:t>
            </a:r>
            <a:r>
              <a:rPr lang="en-US" dirty="0"/>
              <a:t>.</a:t>
            </a:r>
          </a:p>
          <a:p>
            <a:pPr marL="24161750" indent="-24161750">
              <a:buFontTx/>
              <a:buChar char="•"/>
            </a:pPr>
            <a:r>
              <a:rPr lang="en-US" dirty="0"/>
              <a:t>Every price has a quantity supplied associated with it.</a:t>
            </a:r>
          </a:p>
          <a:p>
            <a:pPr marL="24161750" indent="-24161750"/>
            <a:endParaRPr lang="en-US" i="1" dirty="0"/>
          </a:p>
          <a:p>
            <a:pPr marL="24161750" indent="-24161750"/>
            <a:r>
              <a:rPr lang="en-US" i="1" dirty="0"/>
              <a:t>Direct relationship between price and quantity supplied:</a:t>
            </a:r>
            <a:endParaRPr lang="en-US" dirty="0"/>
          </a:p>
          <a:p>
            <a:pPr marL="24161750" indent="-24161750">
              <a:buFontTx/>
              <a:buChar char="•"/>
            </a:pPr>
            <a:r>
              <a:rPr lang="en-US" dirty="0"/>
              <a:t>If price goes up, quantity supplied increases.</a:t>
            </a:r>
          </a:p>
          <a:p>
            <a:pPr marL="24161750" indent="-24161750">
              <a:buFontTx/>
              <a:buChar char="•"/>
            </a:pPr>
            <a:r>
              <a:rPr lang="en-US" dirty="0"/>
              <a:t>If price goes down, quantity supplied decreases.</a:t>
            </a:r>
          </a:p>
          <a:p>
            <a:pPr marL="24161750" indent="-24161750"/>
            <a:r>
              <a:rPr lang="en-US" dirty="0"/>
              <a:t> </a:t>
            </a:r>
          </a:p>
          <a:p>
            <a:pPr marL="24161750" indent="-24161750"/>
            <a:r>
              <a:rPr lang="en-US" dirty="0"/>
              <a:t>Make sure students understand that everything else is being held constant here!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a:t>
            </a:r>
            <a:r>
              <a:rPr lang="en-US" b="1" i="1" dirty="0" smtClean="0">
                <a:cs typeface="MS PGothic" pitchFamily="34" charset="-128"/>
              </a:rPr>
              <a:t>tip:</a:t>
            </a:r>
            <a:endParaRPr lang="en-US" b="1" dirty="0">
              <a:cs typeface="MS PGothic" pitchFamily="34" charset="-128"/>
            </a:endParaRPr>
          </a:p>
          <a:p>
            <a:endParaRPr lang="en-US" dirty="0" smtClean="0"/>
          </a:p>
          <a:p>
            <a:r>
              <a:rPr lang="en-US" dirty="0" smtClean="0"/>
              <a:t>Here</a:t>
            </a:r>
            <a:r>
              <a:rPr lang="en-US" dirty="0"/>
              <a:t>, it is useful to make sure that students recognize the following:</a:t>
            </a:r>
          </a:p>
          <a:p>
            <a:pPr marL="171450" indent="-171450">
              <a:buFont typeface="Arial" charset="0"/>
              <a:buChar char="•"/>
            </a:pPr>
            <a:r>
              <a:rPr lang="en-US" dirty="0"/>
              <a:t>“Supply” represents the relationship between price and quantity supplied.</a:t>
            </a:r>
          </a:p>
          <a:p>
            <a:pPr marL="171450" indent="-171450">
              <a:buFont typeface="Arial" charset="0"/>
              <a:buChar char="•"/>
            </a:pPr>
            <a:r>
              <a:rPr lang="en-US" dirty="0"/>
              <a:t>“Quantity supplied” is just one point in that relationship.</a:t>
            </a:r>
          </a:p>
          <a:p>
            <a:endParaRPr lang="en-US" dirty="0"/>
          </a:p>
          <a:p>
            <a:r>
              <a:rPr lang="en-US" dirty="0"/>
              <a:t>Supply can be represented two ways:</a:t>
            </a:r>
          </a:p>
          <a:p>
            <a:pPr marL="228600" indent="-228600">
              <a:buFont typeface="+mj-lt"/>
              <a:buAutoNum type="arabicPeriod"/>
            </a:pPr>
            <a:r>
              <a:rPr lang="en-US" dirty="0"/>
              <a:t>Table (supply schedule)</a:t>
            </a:r>
          </a:p>
          <a:p>
            <a:pPr marL="228600" indent="-228600">
              <a:buFont typeface="+mj-lt"/>
              <a:buAutoNum type="arabicPeriod"/>
            </a:pPr>
            <a:r>
              <a:rPr lang="en-US" dirty="0"/>
              <a:t>Graph (supply curve)</a:t>
            </a:r>
          </a:p>
          <a:p>
            <a:pPr>
              <a:buFontTx/>
              <a:buChar char="•"/>
            </a:pPr>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notes:</a:t>
            </a:r>
            <a:endParaRPr lang="en-US" dirty="0"/>
          </a:p>
          <a:p>
            <a:endParaRPr lang="en-US" dirty="0" smtClean="0"/>
          </a:p>
          <a:p>
            <a:r>
              <a:rPr lang="en-US" dirty="0" smtClean="0"/>
              <a:t>While </a:t>
            </a:r>
            <a:r>
              <a:rPr lang="en-US" dirty="0"/>
              <a:t>the gasoline market is not a competitive market, the conclusions that can be drawn through the supply and demand model </a:t>
            </a:r>
            <a:endParaRPr lang="en-US" dirty="0" smtClean="0"/>
          </a:p>
          <a:p>
            <a:r>
              <a:rPr lang="en-US" dirty="0" smtClean="0"/>
              <a:t>are </a:t>
            </a:r>
            <a:r>
              <a:rPr lang="en-US" dirty="0"/>
              <a:t>still relevant. </a:t>
            </a:r>
          </a:p>
          <a:p>
            <a:endParaRPr lang="en-US" dirty="0" smtClean="0"/>
          </a:p>
          <a:p>
            <a:r>
              <a:rPr lang="en-US" dirty="0" smtClean="0"/>
              <a:t>The </a:t>
            </a:r>
            <a:r>
              <a:rPr lang="en-US" dirty="0"/>
              <a:t>price of gasoline adjusts often and is one of the most visible prices to consumers every day. This is why it is useful to start the chapter with this example.</a:t>
            </a:r>
          </a:p>
          <a:p>
            <a:endParaRPr lang="en-US" dirty="0" smtClean="0"/>
          </a:p>
          <a:p>
            <a:r>
              <a:rPr lang="en-US" dirty="0" smtClean="0"/>
              <a:t>Ask </a:t>
            </a:r>
            <a:r>
              <a:rPr lang="en-US" dirty="0"/>
              <a:t>students what factors they believe affect the price of gasoline. Some possible answers include</a:t>
            </a:r>
          </a:p>
          <a:p>
            <a:pPr marL="171450" indent="-171450">
              <a:buFont typeface="Arial" charset="0"/>
              <a:buChar char="•"/>
            </a:pPr>
            <a:r>
              <a:rPr lang="en-US" dirty="0"/>
              <a:t>Demand</a:t>
            </a:r>
          </a:p>
          <a:p>
            <a:pPr marL="628650" lvl="1" indent="-171450">
              <a:buFont typeface="Arial" charset="0"/>
              <a:buChar char="•"/>
            </a:pPr>
            <a:r>
              <a:rPr lang="en-US" dirty="0">
                <a:cs typeface="MS PGothic" pitchFamily="34" charset="-128"/>
              </a:rPr>
              <a:t>Ask students what they mean here; ask them to be more specific</a:t>
            </a:r>
          </a:p>
          <a:p>
            <a:pPr marL="171450" indent="-171450">
              <a:buFont typeface="Arial" charset="0"/>
              <a:buChar char="•"/>
            </a:pPr>
            <a:r>
              <a:rPr lang="en-US" dirty="0"/>
              <a:t>Cost of production</a:t>
            </a:r>
          </a:p>
          <a:p>
            <a:pPr marL="171450" indent="-171450">
              <a:buFont typeface="Arial" charset="0"/>
              <a:buChar char="•"/>
            </a:pPr>
            <a:r>
              <a:rPr lang="en-US" dirty="0"/>
              <a:t>Competition (number of sellers)</a:t>
            </a:r>
          </a:p>
          <a:p>
            <a:pPr>
              <a:buFontTx/>
              <a:buChar char="•"/>
            </a:pPr>
            <a:endParaRPr lang="en-US" dirty="0"/>
          </a:p>
          <a:p>
            <a:r>
              <a:rPr lang="en-US" dirty="0"/>
              <a:t>Some students may be aware of excise taxes on gasoline, especially if they have traveled across many states and have seen the price differences. Discuss this as a cost to the seller of selling a gallon of gas.</a:t>
            </a:r>
          </a:p>
          <a:p>
            <a:endParaRPr lang="en-US" dirty="0"/>
          </a:p>
          <a:p>
            <a:r>
              <a:rPr lang="en-US" dirty="0"/>
              <a:t>The major point here is to get students thinking about factors that affect </a:t>
            </a:r>
            <a:r>
              <a:rPr lang="en-US" i="1" dirty="0"/>
              <a:t>both</a:t>
            </a:r>
            <a:r>
              <a:rPr lang="en-US" dirty="0"/>
              <a:t> buyers and sellers. Build on these factors when discussing the determinants of demand and the determinants of supply</a:t>
            </a:r>
            <a:r>
              <a:rPr lang="en-US" dirty="0" smtClean="0"/>
              <a:t>.</a:t>
            </a:r>
            <a:endParaRPr lang="en-US" dirty="0"/>
          </a:p>
          <a:p>
            <a:pPr>
              <a:buFontTx/>
              <a:buNone/>
            </a:pPr>
            <a:endParaRPr lang="en-U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t>
            </a:r>
            <a:r>
              <a:rPr lang="en-US" sz="1200" b="0" i="0" u="none" strike="noStrike" kern="1200" dirty="0" smtClean="0">
                <a:solidFill>
                  <a:schemeClr val="tx1"/>
                </a:solidFill>
                <a:effectLst/>
                <a:latin typeface="+mn-lt"/>
                <a:ea typeface="MS PGothic" pitchFamily="34" charset="-128"/>
                <a:cs typeface="MS PGothic" pitchFamily="34" charset="-128"/>
              </a:rPr>
              <a:t>AP Photo/Reed Saxon, File]</a:t>
            </a:r>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Lecture </a:t>
            </a:r>
            <a:r>
              <a:rPr lang="en-US" b="1" i="1" dirty="0" smtClean="0"/>
              <a:t>tip:</a:t>
            </a:r>
            <a:endParaRPr lang="en-US" dirty="0"/>
          </a:p>
          <a:p>
            <a:endParaRPr lang="en-US" dirty="0" smtClean="0"/>
          </a:p>
          <a:p>
            <a:r>
              <a:rPr lang="en-US" dirty="0" smtClean="0"/>
              <a:t>Point out</a:t>
            </a:r>
            <a:r>
              <a:rPr lang="en-US" baseline="0" dirty="0" smtClean="0"/>
              <a:t> to students that:</a:t>
            </a:r>
            <a:endParaRPr lang="en-US" dirty="0"/>
          </a:p>
          <a:p>
            <a:pPr marL="171450" indent="-171450">
              <a:buFont typeface="Arial" charset="0"/>
              <a:buChar char="•"/>
            </a:pPr>
            <a:r>
              <a:rPr lang="en-US" dirty="0"/>
              <a:t>The entire table shows Pure Food Fish’s supply of salmon.</a:t>
            </a:r>
          </a:p>
          <a:p>
            <a:pPr marL="171450" indent="-171450">
              <a:buFont typeface="Arial" charset="0"/>
              <a:buChar char="•"/>
            </a:pPr>
            <a:r>
              <a:rPr lang="en-US" dirty="0"/>
              <a:t>Each line in the table shows the quantity of salmon supplied by Pure Food Fish at a particular price. </a:t>
            </a:r>
          </a:p>
          <a:p>
            <a:pPr marL="171450" indent="-171450">
              <a:buFont typeface="Arial" charset="0"/>
              <a:buChar char="•"/>
            </a:pPr>
            <a:r>
              <a:rPr lang="en-US" dirty="0"/>
              <a:t>This table assumes that nothing else is changing except price and quantity supplied.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Slide Image Placeholder 1"/>
          <p:cNvSpPr>
            <a:spLocks noGrp="1" noRot="1" noChangeAspect="1" noTextEdit="1"/>
          </p:cNvSpPr>
          <p:nvPr>
            <p:ph type="sldImg"/>
          </p:nvPr>
        </p:nvSpPr>
        <p:spPr bwMode="auto">
          <a:noFill/>
          <a:ln>
            <a:solidFill>
              <a:srgbClr val="000000"/>
            </a:solidFill>
            <a:miter lim="800000"/>
            <a:headEnd/>
            <a:tailEnd/>
          </a:ln>
        </p:spPr>
      </p:sp>
      <p:sp>
        <p:nvSpPr>
          <p:cNvPr id="9216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b="1" dirty="0">
              <a:cs typeface="MS PGothic" pitchFamily="34" charset="-128"/>
            </a:endParaRPr>
          </a:p>
          <a:p>
            <a:endParaRPr lang="en-US" dirty="0" smtClean="0"/>
          </a:p>
          <a:p>
            <a:r>
              <a:rPr lang="en-US" dirty="0" smtClean="0"/>
              <a:t>Analogous </a:t>
            </a:r>
            <a:r>
              <a:rPr lang="en-US" dirty="0"/>
              <a:t>to demand:</a:t>
            </a:r>
          </a:p>
          <a:p>
            <a:pPr marL="171450" indent="-171450">
              <a:buFont typeface="Arial" charset="0"/>
              <a:buChar char="•"/>
            </a:pPr>
            <a:r>
              <a:rPr lang="en-US" dirty="0"/>
              <a:t>There are many ways to convey information.</a:t>
            </a:r>
          </a:p>
          <a:p>
            <a:pPr marL="171450" lvl="1" indent="-171450">
              <a:buFont typeface="Arial" charset="0"/>
              <a:buChar char="•"/>
            </a:pPr>
            <a:r>
              <a:rPr lang="en-US" dirty="0">
                <a:cs typeface="MS PGothic" pitchFamily="34" charset="-128"/>
              </a:rPr>
              <a:t>Supply schedule: table</a:t>
            </a:r>
          </a:p>
          <a:p>
            <a:pPr marL="171450" lvl="1" indent="-171450">
              <a:buFont typeface="Arial" charset="0"/>
              <a:buChar char="•"/>
            </a:pPr>
            <a:r>
              <a:rPr lang="en-US" dirty="0">
                <a:cs typeface="MS PGothic" pitchFamily="34" charset="-128"/>
              </a:rPr>
              <a:t>Supply curve: graph</a:t>
            </a:r>
          </a:p>
          <a:p>
            <a:pPr marL="171450" lvl="1" indent="-171450">
              <a:buFont typeface="Arial" charset="0"/>
              <a:buChar char="•"/>
            </a:pPr>
            <a:r>
              <a:rPr lang="en-US" dirty="0">
                <a:cs typeface="MS PGothic" pitchFamily="34" charset="-128"/>
              </a:rPr>
              <a:t>We can also use math and equations.</a:t>
            </a:r>
          </a:p>
          <a:p>
            <a:endParaRPr lang="en-US" dirty="0"/>
          </a:p>
          <a:p>
            <a:r>
              <a:rPr lang="en-US" dirty="0"/>
              <a:t>Market supply: This is just adding up the supply of all potential sellers of the good.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Image Placeholder 1"/>
          <p:cNvSpPr>
            <a:spLocks noGrp="1" noRot="1" noChangeAspect="1" noTextEdit="1"/>
          </p:cNvSpPr>
          <p:nvPr>
            <p:ph type="sldImg"/>
          </p:nvPr>
        </p:nvSpPr>
        <p:spPr bwMode="auto">
          <a:noFill/>
          <a:ln>
            <a:solidFill>
              <a:srgbClr val="000000"/>
            </a:solidFill>
            <a:miter lim="800000"/>
            <a:headEnd/>
            <a:tailEnd/>
          </a:ln>
        </p:spPr>
      </p:sp>
      <p:sp>
        <p:nvSpPr>
          <p:cNvPr id="94210" name="Notes Placeholder 2"/>
          <p:cNvSpPr>
            <a:spLocks noGrp="1"/>
          </p:cNvSpPr>
          <p:nvPr>
            <p:ph type="body" idx="1"/>
          </p:nvPr>
        </p:nvSpPr>
        <p:spPr bwMode="auto">
          <a:noFill/>
        </p:spPr>
        <p:txBody>
          <a:bodyPr/>
          <a:lstStyle/>
          <a:p>
            <a:pPr marL="0" lvl="1"/>
            <a:r>
              <a:rPr lang="en-US" b="1" i="1" dirty="0">
                <a:cs typeface="MS PGothic" pitchFamily="34" charset="-128"/>
              </a:rPr>
              <a:t>Lecture tip:</a:t>
            </a:r>
            <a:endParaRPr lang="en-US" b="1" dirty="0">
              <a:cs typeface="MS PGothic" pitchFamily="34" charset="-128"/>
            </a:endParaRPr>
          </a:p>
          <a:p>
            <a:r>
              <a:rPr lang="en-US" i="1" dirty="0"/>
              <a:t>Click through to reveal the animation of + and =.</a:t>
            </a:r>
            <a:endParaRPr lang="en-US" dirty="0"/>
          </a:p>
          <a:p>
            <a:r>
              <a:rPr lang="en-US" dirty="0"/>
              <a:t> </a:t>
            </a:r>
          </a:p>
          <a:p>
            <a:r>
              <a:rPr lang="en-US" dirty="0" smtClean="0"/>
              <a:t>It </a:t>
            </a:r>
            <a:r>
              <a:rPr lang="en-US" dirty="0"/>
              <a:t>often helps students to see this and hear it verbalized together: “At any price, we can add up Pure Food Fish’s and City Fish’s quantity supplied to get the market quantity supplied.”</a:t>
            </a:r>
          </a:p>
          <a:p>
            <a:endParaRPr lang="en-US" dirty="0"/>
          </a:p>
          <a:p>
            <a:r>
              <a:rPr lang="en-US" dirty="0"/>
              <a:t>Go through a few different prices to make sure students understand.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Slide Image Placeholder 1"/>
          <p:cNvSpPr>
            <a:spLocks noGrp="1" noRot="1" noChangeAspect="1" noTextEdit="1"/>
          </p:cNvSpPr>
          <p:nvPr>
            <p:ph type="sldImg"/>
          </p:nvPr>
        </p:nvSpPr>
        <p:spPr bwMode="auto">
          <a:noFill/>
          <a:ln>
            <a:solidFill>
              <a:srgbClr val="000000"/>
            </a:solidFill>
            <a:miter lim="800000"/>
            <a:headEnd/>
            <a:tailEnd/>
          </a:ln>
        </p:spPr>
      </p:sp>
      <p:sp>
        <p:nvSpPr>
          <p:cNvPr id="9625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a:t>
            </a:r>
            <a:r>
              <a:rPr lang="en-US" b="1" i="1" dirty="0" smtClean="0">
                <a:cs typeface="MS PGothic" pitchFamily="34" charset="-128"/>
              </a:rPr>
              <a:t>tip:</a:t>
            </a:r>
            <a:endParaRPr lang="en-US" b="1" i="1" dirty="0">
              <a:cs typeface="MS PGothic" pitchFamily="34" charset="-128"/>
            </a:endParaRPr>
          </a:p>
          <a:p>
            <a:r>
              <a:rPr lang="en-US" i="1" dirty="0"/>
              <a:t>This is a very important distinction to make!</a:t>
            </a:r>
            <a:endParaRPr lang="en-US" dirty="0"/>
          </a:p>
          <a:p>
            <a:r>
              <a:rPr lang="en-US" dirty="0"/>
              <a:t> </a:t>
            </a:r>
          </a:p>
          <a:p>
            <a:r>
              <a:rPr lang="en-US" dirty="0"/>
              <a:t>Again, return to these ideas:</a:t>
            </a:r>
          </a:p>
          <a:p>
            <a:pPr marL="171450" indent="-171450">
              <a:buFont typeface="Arial" charset="0"/>
              <a:buChar char="•"/>
            </a:pPr>
            <a:r>
              <a:rPr lang="en-US" dirty="0"/>
              <a:t>Supply represents the relationship between price and quantity supplied (the entire table or curve).</a:t>
            </a:r>
          </a:p>
          <a:p>
            <a:pPr marL="171450" indent="-171450">
              <a:buFont typeface="Arial" charset="0"/>
              <a:buChar char="•"/>
            </a:pPr>
            <a:r>
              <a:rPr lang="en-US" dirty="0"/>
              <a:t>Quantity supplied is just an amount at a particular price.</a:t>
            </a:r>
          </a:p>
          <a:p>
            <a:endParaRPr lang="en-US" dirty="0"/>
          </a:p>
          <a:p>
            <a:r>
              <a:rPr lang="en-US" dirty="0"/>
              <a:t>When the price of a good changes, we move to a new quantity supplied.</a:t>
            </a:r>
          </a:p>
          <a:p>
            <a:pPr marL="171450" indent="-171450">
              <a:buFont typeface="Arial" charset="0"/>
              <a:buChar char="•"/>
            </a:pPr>
            <a:r>
              <a:rPr lang="en-US" dirty="0"/>
              <a:t>The relationship has not changed.</a:t>
            </a:r>
          </a:p>
          <a:p>
            <a:pPr marL="171450" indent="-171450">
              <a:buFont typeface="Arial" charset="0"/>
              <a:buChar char="•"/>
            </a:pPr>
            <a:r>
              <a:rPr lang="en-US" dirty="0"/>
              <a:t>We’re just at a different point in the relationship.</a:t>
            </a:r>
          </a:p>
          <a:p>
            <a:endParaRPr lang="en-US" dirty="0"/>
          </a:p>
          <a:p>
            <a:r>
              <a:rPr lang="en-US" dirty="0"/>
              <a:t>When something other than price changes, we will have a new relationship.</a:t>
            </a:r>
          </a:p>
          <a:p>
            <a:pPr marL="171450" indent="-171450">
              <a:buFont typeface="Arial" charset="0"/>
              <a:buChar char="•"/>
            </a:pPr>
            <a:r>
              <a:rPr lang="en-US" dirty="0"/>
              <a:t>Remind students that a supply schedule or supply curve assumes everything else is held constant other than price or quantity supplied.</a:t>
            </a:r>
          </a:p>
          <a:p>
            <a:pPr marL="171450" indent="-171450">
              <a:buFont typeface="Arial" charset="0"/>
              <a:buChar char="•"/>
            </a:pPr>
            <a:r>
              <a:rPr lang="en-US" dirty="0"/>
              <a:t>If something other than price changes, the existing relationship between price and quantity supplied is no longer valid.</a:t>
            </a:r>
          </a:p>
          <a:p>
            <a:pPr marL="171450" indent="-171450">
              <a:buFont typeface="Arial" charset="0"/>
              <a:buChar char="•"/>
            </a:pPr>
            <a:r>
              <a:rPr lang="en-US" dirty="0"/>
              <a:t>This is demonstrated by developing a new supply schedule or drawing a new supply curve.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Slide Image Placeholder 1"/>
          <p:cNvSpPr>
            <a:spLocks noGrp="1" noRot="1" noChangeAspect="1" noTextEdit="1"/>
          </p:cNvSpPr>
          <p:nvPr>
            <p:ph type="sldImg"/>
          </p:nvPr>
        </p:nvSpPr>
        <p:spPr bwMode="auto">
          <a:noFill/>
          <a:ln>
            <a:solidFill>
              <a:srgbClr val="000000"/>
            </a:solidFill>
            <a:miter lim="800000"/>
            <a:headEnd/>
            <a:tailEnd/>
          </a:ln>
        </p:spPr>
      </p:sp>
      <p:sp>
        <p:nvSpPr>
          <p:cNvPr id="9830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a:t>
            </a:r>
            <a:r>
              <a:rPr lang="en-US" b="1" dirty="0"/>
              <a:t> </a:t>
            </a:r>
            <a:r>
              <a:rPr lang="en-US" dirty="0"/>
              <a:t>Animated Figure 3.7</a:t>
            </a:r>
          </a:p>
          <a:p>
            <a:r>
              <a:rPr lang="en-US" dirty="0"/>
              <a:t> </a:t>
            </a:r>
          </a:p>
          <a:p>
            <a:r>
              <a:rPr lang="en-US" b="1" i="1" dirty="0"/>
              <a:t>Lecture notes:</a:t>
            </a:r>
            <a:endParaRPr lang="en-US" dirty="0"/>
          </a:p>
          <a:p>
            <a:endParaRPr lang="en-US" dirty="0"/>
          </a:p>
          <a:p>
            <a:r>
              <a:rPr lang="en-US" dirty="0"/>
              <a:t>First click:</a:t>
            </a:r>
          </a:p>
          <a:p>
            <a:pPr marL="171450" indent="-171450">
              <a:buFont typeface="Arial" charset="0"/>
              <a:buChar char="•"/>
            </a:pPr>
            <a:r>
              <a:rPr lang="en-US" dirty="0"/>
              <a:t>Point out that the supply of coffee is upward sloping because of the law of supply.</a:t>
            </a:r>
          </a:p>
          <a:p>
            <a:pPr marL="171450" indent="-171450">
              <a:buFont typeface="Arial" charset="0"/>
              <a:buChar char="•"/>
            </a:pPr>
            <a:r>
              <a:rPr lang="en-US" dirty="0"/>
              <a:t>There’s a direct relationship between price and quantity supplied</a:t>
            </a:r>
            <a:r>
              <a:rPr lang="en-US" dirty="0" smtClean="0"/>
              <a:t>.</a:t>
            </a:r>
            <a:endParaRPr lang="en-US" dirty="0"/>
          </a:p>
          <a:p>
            <a:r>
              <a:rPr lang="en-US" dirty="0"/>
              <a:t>Second click:</a:t>
            </a:r>
          </a:p>
          <a:p>
            <a:pPr marL="171450" indent="-171450">
              <a:buFont typeface="Arial" charset="0"/>
              <a:buChar char="•"/>
            </a:pPr>
            <a:r>
              <a:rPr lang="en-US" dirty="0"/>
              <a:t>At a price of $3, Q</a:t>
            </a:r>
            <a:r>
              <a:rPr lang="en-US" baseline="-25000" dirty="0"/>
              <a:t>1</a:t>
            </a:r>
            <a:r>
              <a:rPr lang="en-US" dirty="0"/>
              <a:t> cups of coffee are supplied.</a:t>
            </a:r>
          </a:p>
          <a:p>
            <a:pPr marL="171450" indent="-171450">
              <a:buFont typeface="Arial" charset="0"/>
              <a:buChar char="•"/>
            </a:pPr>
            <a:r>
              <a:rPr lang="en-US" dirty="0"/>
              <a:t>Point out that we could pick any price and find quantity supplied on the supply curve.</a:t>
            </a:r>
          </a:p>
          <a:p>
            <a:pPr marL="171450" indent="-171450">
              <a:buFont typeface="Arial" charset="0"/>
              <a:buChar char="•"/>
            </a:pPr>
            <a:r>
              <a:rPr lang="en-US" dirty="0"/>
              <a:t>If the price changed to $4, we would move along the supply curve to the new quantity supplied (just point to where it would likely be</a:t>
            </a:r>
            <a:r>
              <a:rPr lang="en-US" dirty="0" smtClean="0"/>
              <a:t>).</a:t>
            </a:r>
            <a:endParaRPr lang="en-US" dirty="0"/>
          </a:p>
          <a:p>
            <a:r>
              <a:rPr lang="en-US" dirty="0"/>
              <a:t>Third click:</a:t>
            </a:r>
          </a:p>
          <a:p>
            <a:pPr marL="171450" indent="-171450">
              <a:buFont typeface="Arial" charset="0"/>
              <a:buChar char="•"/>
            </a:pPr>
            <a:r>
              <a:rPr lang="en-US" dirty="0"/>
              <a:t>Start with a decrease in supply.</a:t>
            </a:r>
          </a:p>
          <a:p>
            <a:pPr marL="171450" indent="-171450">
              <a:buFont typeface="Arial" charset="0"/>
              <a:buChar char="•"/>
            </a:pPr>
            <a:r>
              <a:rPr lang="en-US" dirty="0"/>
              <a:t>Suppose there is a hurricane that destroys the Colombian coffee crop.</a:t>
            </a:r>
          </a:p>
          <a:p>
            <a:pPr marL="171450" indent="-171450">
              <a:buFont typeface="Arial" charset="0"/>
              <a:buChar char="•"/>
            </a:pPr>
            <a:r>
              <a:rPr lang="en-US" dirty="0"/>
              <a:t>What will happen?</a:t>
            </a:r>
          </a:p>
          <a:p>
            <a:pPr marL="628650" lvl="1" indent="-171450">
              <a:buFont typeface="Arial" charset="0"/>
              <a:buChar char="•"/>
            </a:pPr>
            <a:r>
              <a:rPr lang="en-US" dirty="0">
                <a:cs typeface="MS PGothic" pitchFamily="34" charset="-128"/>
              </a:rPr>
              <a:t>Sellers will be willing to sell less coffee at any price</a:t>
            </a:r>
            <a:r>
              <a:rPr lang="en-US" dirty="0" smtClean="0">
                <a:cs typeface="MS PGothic" pitchFamily="34" charset="-128"/>
              </a:rPr>
              <a:t>.</a:t>
            </a:r>
            <a:endParaRPr lang="en-US" dirty="0"/>
          </a:p>
          <a:p>
            <a:r>
              <a:rPr lang="en-US" dirty="0"/>
              <a:t>Fourth click:</a:t>
            </a:r>
          </a:p>
          <a:p>
            <a:pPr marL="171450" indent="-171450">
              <a:buFont typeface="Arial" charset="0"/>
              <a:buChar char="•"/>
            </a:pPr>
            <a:r>
              <a:rPr lang="en-US" dirty="0"/>
              <a:t>The new supply curve will lie to the left of the original supply curve.</a:t>
            </a:r>
          </a:p>
          <a:p>
            <a:pPr marL="171450" indent="-171450">
              <a:buFont typeface="Arial" charset="0"/>
              <a:buChar char="•"/>
            </a:pPr>
            <a:r>
              <a:rPr lang="en-US" dirty="0"/>
              <a:t>At a price of $3, only Q</a:t>
            </a:r>
            <a:r>
              <a:rPr lang="en-US" baseline="-25000" dirty="0"/>
              <a:t>3</a:t>
            </a:r>
            <a:r>
              <a:rPr lang="en-US" dirty="0"/>
              <a:t> cups of coffee are supplied.</a:t>
            </a:r>
          </a:p>
          <a:p>
            <a:pPr marL="171450" indent="-171450">
              <a:buFont typeface="Arial" charset="0"/>
              <a:buChar char="•"/>
            </a:pPr>
            <a:r>
              <a:rPr lang="en-US" dirty="0"/>
              <a:t>Note that at each price, the quantity supplied is now lower than before</a:t>
            </a:r>
            <a:r>
              <a:rPr lang="en-US" dirty="0" smtClean="0"/>
              <a:t>.</a:t>
            </a:r>
            <a:endParaRPr lang="en-US" dirty="0"/>
          </a:p>
          <a:p>
            <a:r>
              <a:rPr lang="en-US" dirty="0"/>
              <a:t>Fifth click:</a:t>
            </a:r>
          </a:p>
          <a:p>
            <a:pPr marL="171450" indent="-171450">
              <a:buFont typeface="Arial" charset="0"/>
              <a:buChar char="•"/>
            </a:pPr>
            <a:r>
              <a:rPr lang="en-US" dirty="0"/>
              <a:t>Now, let’s talk about an increase in supply.</a:t>
            </a:r>
          </a:p>
          <a:p>
            <a:pPr marL="171450" indent="-171450">
              <a:buFont typeface="Arial" charset="0"/>
              <a:buChar char="•"/>
            </a:pPr>
            <a:r>
              <a:rPr lang="en-US" dirty="0"/>
              <a:t>Suppose a new way to brew coffee is created that cuts in half the cost of producing a cup of coffee.</a:t>
            </a:r>
          </a:p>
          <a:p>
            <a:pPr marL="171450" indent="-171450">
              <a:buFont typeface="Arial" charset="0"/>
              <a:buChar char="•"/>
            </a:pPr>
            <a:r>
              <a:rPr lang="en-US" dirty="0"/>
              <a:t>What will happen?</a:t>
            </a:r>
          </a:p>
          <a:p>
            <a:pPr marL="628650" lvl="1" indent="-171450">
              <a:buFont typeface="Arial" charset="0"/>
              <a:buChar char="•"/>
            </a:pPr>
            <a:r>
              <a:rPr lang="en-US" dirty="0">
                <a:cs typeface="MS PGothic" pitchFamily="34" charset="-128"/>
              </a:rPr>
              <a:t>Producers will want to sell more cups of coffee at any price</a:t>
            </a:r>
            <a:r>
              <a:rPr lang="en-US" dirty="0" smtClean="0">
                <a:cs typeface="MS PGothic" pitchFamily="34" charset="-128"/>
              </a:rPr>
              <a:t>.</a:t>
            </a:r>
            <a:endParaRPr lang="en-US" dirty="0"/>
          </a:p>
          <a:p>
            <a:r>
              <a:rPr lang="en-US" dirty="0"/>
              <a:t>Sixth click:</a:t>
            </a:r>
          </a:p>
          <a:p>
            <a:pPr marL="171450" indent="-171450">
              <a:buFont typeface="Arial" charset="0"/>
              <a:buChar char="•"/>
            </a:pPr>
            <a:r>
              <a:rPr lang="en-US" dirty="0"/>
              <a:t>The new supply curve will lie to the right of the original supply curve.</a:t>
            </a:r>
          </a:p>
          <a:p>
            <a:pPr marL="171450" indent="-171450">
              <a:buFont typeface="Arial" charset="0"/>
              <a:buChar char="•"/>
            </a:pPr>
            <a:r>
              <a:rPr lang="en-US" dirty="0"/>
              <a:t>At a price of $3, Q</a:t>
            </a:r>
            <a:r>
              <a:rPr lang="en-US" baseline="-25000" dirty="0"/>
              <a:t>2</a:t>
            </a:r>
            <a:r>
              <a:rPr lang="en-US" dirty="0"/>
              <a:t> cups of coffee are now supplied.</a:t>
            </a:r>
          </a:p>
          <a:p>
            <a:pPr marL="171450" indent="-171450">
              <a:buFont typeface="Arial" charset="0"/>
              <a:buChar char="•"/>
            </a:pPr>
            <a:r>
              <a:rPr lang="en-US" dirty="0"/>
              <a:t>Note that at each price, the quantity supplied is higher than before.</a:t>
            </a:r>
          </a:p>
          <a:p>
            <a:r>
              <a:rPr lang="en-US" dirty="0"/>
              <a:t> </a:t>
            </a:r>
          </a:p>
          <a:p>
            <a:r>
              <a:rPr lang="en-US" dirty="0"/>
              <a:t>Make sure students understand that the supply curve is shifting “out” and “in” or “left” and “right.” Do </a:t>
            </a:r>
            <a:r>
              <a:rPr lang="en-US" i="1" dirty="0"/>
              <a:t>not</a:t>
            </a:r>
            <a:r>
              <a:rPr lang="en-US" dirty="0"/>
              <a:t> let them think it is shifting “up” and “down” (it is quantity supplied that is changing at every price).</a:t>
            </a:r>
          </a:p>
        </p:txBody>
      </p:sp>
      <p:sp>
        <p:nvSpPr>
          <p:cNvPr id="2" name="Slide Number Placeholder 3"/>
          <p:cNvSpPr>
            <a:spLocks noGrp="1"/>
          </p:cNvSpPr>
          <p:nvPr>
            <p:ph type="sldNum" sz="quarter" idx="4294967295"/>
          </p:nvPr>
        </p:nvSpPr>
        <p:spPr bwMode="auto">
          <a:xfrm>
            <a:off x="3884613" y="8685213"/>
            <a:ext cx="2971800" cy="457200"/>
          </a:xfrm>
          <a:prstGeom prst="rect">
            <a:avLst/>
          </a:prstGeom>
          <a:noFill/>
          <a:ln>
            <a:miter lim="800000"/>
            <a:headEnd/>
            <a:tailEnd/>
          </a:ln>
        </p:spPr>
        <p:txBody>
          <a:bodyPr>
            <a:prstTxWarp prst="textNoShape">
              <a:avLst/>
            </a:prstTxWarp>
          </a:bodyPr>
          <a:lstStyle/>
          <a:p>
            <a:pPr eaLnBrk="1" hangingPunct="1"/>
            <a:fld id="{92D30BE9-FA81-E44A-8386-81046ED895BC}" type="slidenum">
              <a:rPr lang="en-US"/>
              <a:pPr eaLnBrk="1" hangingPunct="1"/>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Slide Image Placeholder 1"/>
          <p:cNvSpPr>
            <a:spLocks noGrp="1" noRot="1" noChangeAspect="1" noTextEdit="1"/>
          </p:cNvSpPr>
          <p:nvPr>
            <p:ph type="sldImg"/>
          </p:nvPr>
        </p:nvSpPr>
        <p:spPr bwMode="auto">
          <a:noFill/>
          <a:ln>
            <a:solidFill>
              <a:srgbClr val="000000"/>
            </a:solidFill>
            <a:miter lim="800000"/>
            <a:headEnd/>
            <a:tailEnd/>
          </a:ln>
        </p:spPr>
      </p:sp>
      <p:sp>
        <p:nvSpPr>
          <p:cNvPr id="10035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spcBef>
                <a:spcPct val="0"/>
              </a:spcBef>
            </a:pPr>
            <a:r>
              <a:rPr lang="en-US" sz="1000" b="1" i="1" dirty="0">
                <a:cs typeface="MS PGothic" pitchFamily="34" charset="-128"/>
              </a:rPr>
              <a:t>Lecture notes:</a:t>
            </a:r>
            <a:endParaRPr lang="en-US" sz="1000" dirty="0">
              <a:cs typeface="MS PGothic" pitchFamily="34" charset="-128"/>
            </a:endParaRPr>
          </a:p>
          <a:p>
            <a:r>
              <a:rPr lang="en-US" dirty="0"/>
              <a:t>Anything that affects the cost of production will impact supply.</a:t>
            </a:r>
          </a:p>
          <a:p>
            <a:pPr marL="171450" indent="-171450">
              <a:buFont typeface="Arial" charset="0"/>
              <a:buChar char="•"/>
            </a:pPr>
            <a:r>
              <a:rPr lang="en-US" dirty="0"/>
              <a:t>Costs of inputs</a:t>
            </a:r>
          </a:p>
          <a:p>
            <a:pPr marL="171450" indent="-171450">
              <a:buFont typeface="Arial" charset="0"/>
              <a:buChar char="•"/>
            </a:pPr>
            <a:r>
              <a:rPr lang="en-US" dirty="0"/>
              <a:t>Technology</a:t>
            </a:r>
          </a:p>
          <a:p>
            <a:pPr marL="171450" indent="-171450">
              <a:buFont typeface="Arial" charset="0"/>
              <a:buChar char="•"/>
            </a:pPr>
            <a:r>
              <a:rPr lang="en-US" dirty="0"/>
              <a:t>Taxes and subsidies</a:t>
            </a:r>
          </a:p>
          <a:p>
            <a:endParaRPr lang="en-US" dirty="0"/>
          </a:p>
          <a:p>
            <a:r>
              <a:rPr lang="en-US" dirty="0"/>
              <a:t>Increase in the cost of production reduces profit per unit (all else equal), making producers less interested in selling the product.</a:t>
            </a:r>
          </a:p>
          <a:p>
            <a:r>
              <a:rPr lang="en-US" dirty="0"/>
              <a:t> </a:t>
            </a:r>
          </a:p>
          <a:p>
            <a:r>
              <a:rPr lang="en-US" i="1" dirty="0"/>
              <a:t>Inputs:</a:t>
            </a:r>
            <a:endParaRPr lang="en-US" dirty="0"/>
          </a:p>
          <a:p>
            <a:r>
              <a:rPr lang="en-US" dirty="0"/>
              <a:t>Ask students to provide examples of production inputs. Here are some examples:</a:t>
            </a:r>
          </a:p>
          <a:p>
            <a:pPr marL="171450" indent="-171450">
              <a:buFont typeface="Arial" charset="0"/>
              <a:buChar char="•"/>
            </a:pPr>
            <a:r>
              <a:rPr lang="en-US" dirty="0"/>
              <a:t>Labor</a:t>
            </a:r>
          </a:p>
          <a:p>
            <a:pPr marL="171450" indent="-171450">
              <a:buFont typeface="Arial" charset="0"/>
              <a:buChar char="•"/>
            </a:pPr>
            <a:r>
              <a:rPr lang="en-US" dirty="0"/>
              <a:t>Raw materials</a:t>
            </a:r>
          </a:p>
          <a:p>
            <a:pPr marL="171450" indent="-171450">
              <a:buFont typeface="Arial" charset="0"/>
              <a:buChar char="•"/>
            </a:pPr>
            <a:r>
              <a:rPr lang="en-US" dirty="0"/>
              <a:t>Electricity</a:t>
            </a:r>
          </a:p>
          <a:p>
            <a:pPr marL="171450" indent="-171450">
              <a:buFont typeface="Arial" charset="0"/>
              <a:buChar char="•"/>
            </a:pPr>
            <a:r>
              <a:rPr lang="en-US" dirty="0"/>
              <a:t>Machinery</a:t>
            </a:r>
          </a:p>
          <a:p>
            <a:r>
              <a:rPr lang="en-US" dirty="0"/>
              <a:t> </a:t>
            </a:r>
          </a:p>
          <a:p>
            <a:r>
              <a:rPr lang="en-US" i="1" dirty="0"/>
              <a:t>Technology:</a:t>
            </a:r>
            <a:endParaRPr lang="en-US" dirty="0"/>
          </a:p>
          <a:p>
            <a:r>
              <a:rPr lang="en-US" dirty="0"/>
              <a:t>Make sure to discuss the definition; many students think of machinery as technology, but it really is just knowledge. We assume that all technology reduces the cost of production (otherwise you wouldn’t use it).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Slide Image Placeholder 1"/>
          <p:cNvSpPr>
            <a:spLocks noGrp="1" noRot="1" noChangeAspect="1" noTextEdit="1"/>
          </p:cNvSpPr>
          <p:nvPr>
            <p:ph type="sldImg"/>
          </p:nvPr>
        </p:nvSpPr>
        <p:spPr bwMode="auto">
          <a:noFill/>
          <a:ln>
            <a:solidFill>
              <a:srgbClr val="000000"/>
            </a:solidFill>
            <a:miter lim="800000"/>
            <a:headEnd/>
            <a:tailEnd/>
          </a:ln>
        </p:spPr>
      </p:sp>
      <p:sp>
        <p:nvSpPr>
          <p:cNvPr id="10240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a:t>
            </a:r>
            <a:r>
              <a:rPr lang="en-US" b="1" i="1" dirty="0" smtClean="0">
                <a:cs typeface="MS PGothic" pitchFamily="34" charset="-128"/>
              </a:rPr>
              <a:t>tip:</a:t>
            </a:r>
            <a:endParaRPr lang="en-US" b="1" dirty="0">
              <a:cs typeface="MS PGothic" pitchFamily="34" charset="-128"/>
            </a:endParaRPr>
          </a:p>
          <a:p>
            <a:r>
              <a:rPr lang="en-US" dirty="0"/>
              <a:t>Students probably already know the definition of a tax, but they may not have heard of a subsidy. Think of a subsidy as the opposite of a tax. Instead of paying the government, a subsidy is when the government pays the firm.</a:t>
            </a:r>
          </a:p>
          <a:p>
            <a:pPr marL="171450" indent="-171450">
              <a:buFont typeface="Arial" charset="0"/>
              <a:buChar char="•"/>
            </a:pPr>
            <a:r>
              <a:rPr lang="en-US" dirty="0"/>
              <a:t>Taxes increase the cost of production and reduce supply.</a:t>
            </a:r>
          </a:p>
          <a:p>
            <a:pPr marL="171450" indent="-171450">
              <a:buFont typeface="Arial" charset="0"/>
              <a:buChar char="•"/>
            </a:pPr>
            <a:r>
              <a:rPr lang="en-US" dirty="0"/>
              <a:t>Subsidies reduce the cost of production and increase supply.</a:t>
            </a:r>
          </a:p>
          <a:p>
            <a:pPr marL="0" lvl="1"/>
            <a:endParaRPr lang="en-US" dirty="0">
              <a:cs typeface="MS PGothic" pitchFamily="34" charset="-128"/>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Slide Image Placeholder 1"/>
          <p:cNvSpPr>
            <a:spLocks noGrp="1" noRot="1" noChangeAspect="1" noTextEdit="1"/>
          </p:cNvSpPr>
          <p:nvPr>
            <p:ph type="sldImg"/>
          </p:nvPr>
        </p:nvSpPr>
        <p:spPr bwMode="auto">
          <a:noFill/>
          <a:ln>
            <a:solidFill>
              <a:srgbClr val="000000"/>
            </a:solidFill>
            <a:miter lim="800000"/>
            <a:headEnd/>
            <a:tailEnd/>
          </a:ln>
        </p:spPr>
      </p:sp>
      <p:sp>
        <p:nvSpPr>
          <p:cNvPr id="10445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p>
          <a:p>
            <a:pPr marL="0" lvl="1"/>
            <a:endParaRPr lang="en-US" b="1" u="sng" dirty="0">
              <a:cs typeface="MS PGothic" pitchFamily="34" charset="-128"/>
            </a:endParaRPr>
          </a:p>
          <a:p>
            <a:r>
              <a:rPr lang="en-US" i="1" dirty="0"/>
              <a:t>Number of Sellers:</a:t>
            </a:r>
            <a:endParaRPr lang="en-US" dirty="0"/>
          </a:p>
          <a:p>
            <a:r>
              <a:rPr lang="en-US" dirty="0"/>
              <a:t>Remind students that the market supply curve is the sum of all individual supply curves.</a:t>
            </a:r>
          </a:p>
          <a:p>
            <a:pPr marL="171450" indent="-171450">
              <a:buFont typeface="Arial" charset="0"/>
              <a:buChar char="•"/>
            </a:pPr>
            <a:r>
              <a:rPr lang="en-US" dirty="0"/>
              <a:t>Therefore, market supply will increase when more sellers enter the market and will decline when sellers exit the market.</a:t>
            </a:r>
          </a:p>
          <a:p>
            <a:endParaRPr lang="en-US" i="1" dirty="0"/>
          </a:p>
          <a:p>
            <a:r>
              <a:rPr lang="en-US" i="1" dirty="0"/>
              <a:t>Price Expectations:</a:t>
            </a:r>
            <a:endParaRPr lang="en-US" dirty="0"/>
          </a:p>
          <a:p>
            <a:r>
              <a:rPr lang="en-US" dirty="0"/>
              <a:t>Give the students a scenario (unrealistic is fine) and ask them how they will behave:</a:t>
            </a:r>
          </a:p>
          <a:p>
            <a:pPr marL="171450" indent="-171450">
              <a:buFont typeface="Arial" charset="0"/>
              <a:buChar char="•"/>
            </a:pPr>
            <a:r>
              <a:rPr lang="en-US" dirty="0"/>
              <a:t>“Suppose you happen to own land that contains a great deal of oil. If you think the future price of oil is higher than the price today, how might that affect your decision to pump it out and sell it today? In other words, how does it affect your supply of oil today?”</a:t>
            </a:r>
          </a:p>
          <a:p>
            <a:pPr marL="171450" indent="-171450">
              <a:buFont typeface="Arial" charset="0"/>
              <a:buChar char="•"/>
            </a:pPr>
            <a:r>
              <a:rPr lang="en-US" dirty="0"/>
              <a:t>Make sure students realize that this isn’t possible for all goods (especially goods that will spoil).</a:t>
            </a:r>
          </a:p>
          <a:p>
            <a:endParaRPr lang="en-US" dirty="0"/>
          </a:p>
          <a:p>
            <a:r>
              <a:rPr lang="en-US" sz="1200" kern="1200" dirty="0" smtClean="0">
                <a:solidFill>
                  <a:schemeClr val="tx1"/>
                </a:solidFill>
                <a:effectLst/>
                <a:latin typeface="+mn-lt"/>
                <a:ea typeface="MS PGothic" pitchFamily="34" charset="-128"/>
                <a:cs typeface="MS PGothic" pitchFamily="34" charset="-128"/>
              </a:rPr>
              <a:t>Point out that just the expectation that the price will change has altered their supply of oil (it makes no difference if the expectation is correct or not).</a:t>
            </a:r>
            <a:endParaRPr lang="en-US" sz="1200" kern="1200" dirty="0">
              <a:solidFill>
                <a:schemeClr val="tx1"/>
              </a:solidFill>
              <a:effectLst/>
              <a:latin typeface="+mn-lt"/>
              <a:ea typeface="MS PGothic" pitchFamily="34" charset="-128"/>
              <a:cs typeface="MS PGothic"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Slide Image Placeholder 1"/>
          <p:cNvSpPr>
            <a:spLocks noGrp="1" noRot="1" noChangeAspect="1" noTextEdit="1"/>
          </p:cNvSpPr>
          <p:nvPr>
            <p:ph type="sldImg"/>
          </p:nvPr>
        </p:nvSpPr>
        <p:spPr bwMode="auto">
          <a:noFill/>
          <a:ln>
            <a:solidFill>
              <a:srgbClr val="000000"/>
            </a:solidFill>
            <a:miter lim="800000"/>
            <a:headEnd/>
            <a:tailEnd/>
          </a:ln>
        </p:spPr>
      </p:sp>
      <p:sp>
        <p:nvSpPr>
          <p:cNvPr id="10649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Clicker question:</a:t>
            </a:r>
            <a:endParaRPr lang="en-US" dirty="0"/>
          </a:p>
          <a:p>
            <a:r>
              <a:rPr lang="en-US" dirty="0"/>
              <a:t>Correct answer: A, The supply of pizza increases.</a:t>
            </a:r>
          </a:p>
          <a:p>
            <a:r>
              <a:rPr lang="en-US" dirty="0"/>
              <a:t> </a:t>
            </a:r>
          </a:p>
          <a:p>
            <a:pPr marL="171450" indent="-171450">
              <a:buFont typeface="Arial" charset="0"/>
              <a:buChar char="•"/>
            </a:pPr>
            <a:r>
              <a:rPr lang="en-US" dirty="0"/>
              <a:t>Cheese is an </a:t>
            </a:r>
            <a:r>
              <a:rPr lang="en-US" i="1" dirty="0"/>
              <a:t>input</a:t>
            </a:r>
            <a:r>
              <a:rPr lang="en-US" dirty="0"/>
              <a:t> in making pizza. </a:t>
            </a:r>
          </a:p>
          <a:p>
            <a:pPr marL="171450" indent="-171450">
              <a:buFont typeface="Arial" charset="0"/>
              <a:buChar char="•"/>
            </a:pPr>
            <a:r>
              <a:rPr lang="en-US" dirty="0"/>
              <a:t>If input costs of pizza go down, the supply of pizza increases. </a:t>
            </a:r>
          </a:p>
          <a:p>
            <a:pPr marL="171450" indent="-171450">
              <a:buFont typeface="Arial" charset="0"/>
              <a:buChar char="•"/>
            </a:pPr>
            <a:r>
              <a:rPr lang="en-US" dirty="0"/>
              <a:t>Point out to students that an increase in the price of cheese will reduce the </a:t>
            </a:r>
            <a:r>
              <a:rPr lang="en-US" i="1" dirty="0"/>
              <a:t>quantity demanded of cheese</a:t>
            </a:r>
            <a:r>
              <a:rPr lang="en-US" dirty="0"/>
              <a:t>. </a:t>
            </a:r>
          </a:p>
          <a:p>
            <a:pPr marL="628650" lvl="1" indent="-171450">
              <a:buFont typeface="Arial" charset="0"/>
              <a:buChar char="•"/>
            </a:pPr>
            <a:r>
              <a:rPr lang="en-US" dirty="0">
                <a:cs typeface="MS PGothic" pitchFamily="34" charset="-128"/>
              </a:rPr>
              <a:t>But, the price of cheese is a </a:t>
            </a:r>
            <a:r>
              <a:rPr lang="en-US" dirty="0" err="1">
                <a:cs typeface="MS PGothic" pitchFamily="34" charset="-128"/>
              </a:rPr>
              <a:t>nonprice</a:t>
            </a:r>
            <a:r>
              <a:rPr lang="en-US" dirty="0">
                <a:cs typeface="MS PGothic" pitchFamily="34" charset="-128"/>
              </a:rPr>
              <a:t> factor for the supply of pizza</a:t>
            </a:r>
            <a:r>
              <a:rPr lang="en-US" dirty="0" smtClean="0">
                <a:cs typeface="MS PGothic" pitchFamily="34" charset="-128"/>
              </a:rPr>
              <a:t>.</a:t>
            </a:r>
          </a:p>
          <a:p>
            <a:pPr marL="628650" lvl="1" indent="-171450">
              <a:buFont typeface="Arial" charset="0"/>
              <a:buChar char="•"/>
            </a:pPr>
            <a:endParaRPr lang="en-US" dirty="0" smtClean="0">
              <a:cs typeface="MS PGothic" pitchFamily="34" charset="-128"/>
            </a:endParaRPr>
          </a:p>
          <a:p>
            <a:pPr marL="0" lvl="0" indent="0">
              <a:buFont typeface="Arial" charset="0"/>
              <a:buNone/>
            </a:pPr>
            <a:r>
              <a:rPr lang="en-US" sz="1200" b="0" i="0" u="none" strike="noStrike" kern="1200" dirty="0" smtClean="0">
                <a:solidFill>
                  <a:schemeClr val="tx1"/>
                </a:solidFill>
                <a:effectLst/>
                <a:latin typeface="+mn-lt"/>
                <a:ea typeface="MS PGothic" pitchFamily="34" charset="-128"/>
                <a:cs typeface="MS PGothic" pitchFamily="34" charset="-128"/>
              </a:rPr>
              <a:t>[© Jeff Greenberg / </a:t>
            </a:r>
            <a:r>
              <a:rPr lang="en-US" sz="1200" b="0" i="0" u="none" strike="noStrike" kern="1200" dirty="0" err="1" smtClean="0">
                <a:solidFill>
                  <a:schemeClr val="tx1"/>
                </a:solidFill>
                <a:effectLst/>
                <a:latin typeface="+mn-lt"/>
                <a:ea typeface="MS PGothic" pitchFamily="34" charset="-128"/>
                <a:cs typeface="MS PGothic" pitchFamily="34" charset="-128"/>
              </a:rPr>
              <a:t>Alamy</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smtClean="0">
              <a:cs typeface="MS PGothic"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Slide Image Placeholder 1"/>
          <p:cNvSpPr>
            <a:spLocks noGrp="1" noRot="1" noChangeAspect="1" noTextEdit="1"/>
          </p:cNvSpPr>
          <p:nvPr>
            <p:ph type="sldImg"/>
          </p:nvPr>
        </p:nvSpPr>
        <p:spPr bwMode="auto">
          <a:noFill/>
          <a:ln>
            <a:solidFill>
              <a:srgbClr val="000000"/>
            </a:solidFill>
            <a:miter lim="800000"/>
            <a:headEnd/>
            <a:tailEnd/>
          </a:ln>
        </p:spPr>
      </p:sp>
      <p:sp>
        <p:nvSpPr>
          <p:cNvPr id="10854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Clicker question:</a:t>
            </a:r>
            <a:endParaRPr lang="en-US" dirty="0"/>
          </a:p>
          <a:p>
            <a:r>
              <a:rPr lang="en-US" dirty="0"/>
              <a:t>Correct answer: C, An ice storm strikes Florida.</a:t>
            </a:r>
          </a:p>
          <a:p>
            <a:pPr marL="171450" indent="-171450">
              <a:buFont typeface="Arial" charset="0"/>
              <a:buChar char="•"/>
            </a:pPr>
            <a:r>
              <a:rPr lang="en-US" dirty="0"/>
              <a:t>An ice storm will decrease the number of firms supplying oranges. It may destroy most of their crop.</a:t>
            </a:r>
          </a:p>
          <a:p>
            <a:pPr marL="171450" indent="-171450">
              <a:buFont typeface="Arial" charset="0"/>
              <a:buChar char="•"/>
            </a:pPr>
            <a:r>
              <a:rPr lang="en-US" dirty="0"/>
              <a:t>Answers B and D will increase demand for oranges, while answer A will increase </a:t>
            </a:r>
            <a:r>
              <a:rPr lang="en-US" dirty="0" smtClean="0"/>
              <a:t>supply</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p>
          <a:p>
            <a:endParaRPr lang="en-US" dirty="0" smtClean="0"/>
          </a:p>
          <a:p>
            <a:r>
              <a:rPr lang="en-US" dirty="0" smtClean="0"/>
              <a:t>There </a:t>
            </a:r>
            <a:r>
              <a:rPr lang="en-US" dirty="0"/>
              <a:t>are two parties to every transaction: firms and consumers.</a:t>
            </a:r>
          </a:p>
          <a:p>
            <a:pPr marL="171450" indent="-171450">
              <a:buFont typeface="Arial" charset="0"/>
              <a:buChar char="•"/>
            </a:pPr>
            <a:r>
              <a:rPr lang="en-US" dirty="0"/>
              <a:t>Recognize that students will more easily identify with the demand side of the market.</a:t>
            </a:r>
          </a:p>
          <a:p>
            <a:pPr marL="171450" indent="-171450">
              <a:buFont typeface="Arial" charset="0"/>
              <a:buChar char="•"/>
            </a:pPr>
            <a:r>
              <a:rPr lang="en-US" dirty="0"/>
              <a:t>When you discuss supply, touch on the one market in which students have been a supplier (the labor market).</a:t>
            </a:r>
          </a:p>
          <a:p>
            <a:endParaRPr lang="en-US" dirty="0"/>
          </a:p>
          <a:p>
            <a:r>
              <a:rPr lang="en-US" dirty="0"/>
              <a:t>Indicate to students that we recognize that firms produce both goods and services, but for ease we will refer to just goods.</a:t>
            </a:r>
          </a:p>
          <a:p>
            <a:endParaRPr lang="en-US" dirty="0"/>
          </a:p>
          <a:p>
            <a:r>
              <a:rPr lang="en-US" dirty="0"/>
              <a:t>Refer to the discussion on gasoline prices when discussing that supply and demand factors </a:t>
            </a:r>
            <a:r>
              <a:rPr lang="en-US" i="1" dirty="0"/>
              <a:t>both</a:t>
            </a:r>
            <a:r>
              <a:rPr lang="en-US" dirty="0"/>
              <a:t> impact the market price.</a:t>
            </a:r>
          </a:p>
          <a:p>
            <a:pPr marL="0" lvl="1">
              <a:buFontTx/>
              <a:buChar char="•"/>
            </a:pPr>
            <a:endParaRPr lang="en-US" dirty="0">
              <a:cs typeface="MS PGothic" pitchFamily="34" charset="-128"/>
            </a:endParaRPr>
          </a:p>
          <a:p>
            <a:pPr marL="0" lvl="1">
              <a:buFontTx/>
              <a:buChar char="•"/>
            </a:pPr>
            <a:endParaRPr lang="en-US" dirty="0">
              <a:cs typeface="MS PGothic"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Slide Image Placeholder 1"/>
          <p:cNvSpPr>
            <a:spLocks noGrp="1" noRot="1" noChangeAspect="1" noTextEdit="1"/>
          </p:cNvSpPr>
          <p:nvPr>
            <p:ph type="sldImg"/>
          </p:nvPr>
        </p:nvSpPr>
        <p:spPr bwMode="auto">
          <a:noFill/>
          <a:ln>
            <a:solidFill>
              <a:srgbClr val="000000"/>
            </a:solidFill>
            <a:miter lim="800000"/>
            <a:headEnd/>
            <a:tailEnd/>
          </a:ln>
        </p:spPr>
      </p:sp>
      <p:sp>
        <p:nvSpPr>
          <p:cNvPr id="11059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Clicker question:</a:t>
            </a:r>
            <a:endParaRPr lang="en-US" dirty="0"/>
          </a:p>
          <a:p>
            <a:r>
              <a:rPr lang="en-US" dirty="0"/>
              <a:t>Correct answer: D, harsh punishments for farmers that hire undocumented workers</a:t>
            </a:r>
          </a:p>
          <a:p>
            <a:endParaRPr lang="en-US" dirty="0"/>
          </a:p>
          <a:p>
            <a:r>
              <a:rPr lang="en-US" dirty="0"/>
              <a:t>Low-skilled labor is a major input in the production and harvesting of fruits and vegetables. If we restrict low-skilled labor by having harsh immigration laws, there may be one of two results:</a:t>
            </a:r>
          </a:p>
          <a:p>
            <a:pPr marL="228600" indent="-228600">
              <a:buFont typeface="+mj-lt"/>
              <a:buAutoNum type="arabicPeriod"/>
            </a:pPr>
            <a:r>
              <a:rPr lang="en-US" dirty="0"/>
              <a:t>The fruit and vegetable harvest gets done by higher-paid domestic workers, which </a:t>
            </a:r>
            <a:r>
              <a:rPr lang="en-US" i="1" dirty="0"/>
              <a:t>raises production costs</a:t>
            </a:r>
            <a:r>
              <a:rPr lang="en-US" dirty="0"/>
              <a:t>.</a:t>
            </a:r>
          </a:p>
          <a:p>
            <a:pPr marL="228600" indent="-228600">
              <a:buFont typeface="+mj-lt"/>
              <a:buAutoNum type="arabicPeriod"/>
            </a:pPr>
            <a:r>
              <a:rPr lang="en-US" dirty="0"/>
              <a:t>The harvesting jobs will not be completed if no workers are found willing to do the job, which will </a:t>
            </a:r>
            <a:r>
              <a:rPr lang="en-US" i="1" dirty="0"/>
              <a:t>decrease the supply of fruits and vegetables</a:t>
            </a:r>
            <a:r>
              <a:rPr lang="en-US" dirty="0" smtClean="0"/>
              <a:t>.</a:t>
            </a:r>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p:cNvSpPr>
            <a:spLocks noGrp="1" noRot="1" noChangeAspect="1" noTextEdit="1"/>
          </p:cNvSpPr>
          <p:nvPr>
            <p:ph type="sldImg"/>
          </p:nvPr>
        </p:nvSpPr>
        <p:spPr bwMode="auto">
          <a:noFill/>
          <a:ln>
            <a:solidFill>
              <a:srgbClr val="000000"/>
            </a:solidFill>
            <a:miter lim="800000"/>
            <a:headEnd/>
            <a:tailEnd/>
          </a:ln>
        </p:spPr>
      </p:sp>
      <p:sp>
        <p:nvSpPr>
          <p:cNvPr id="11264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b="1" dirty="0">
              <a:cs typeface="MS PGothic" pitchFamily="34" charset="-128"/>
            </a:endParaRPr>
          </a:p>
          <a:p>
            <a:pPr eaLnBrk="0" fontAlgn="base" hangingPunct="0"/>
            <a:endParaRPr lang="en-US" sz="1200" kern="1200" dirty="0" smtClean="0">
              <a:solidFill>
                <a:schemeClr val="tx1"/>
              </a:solidFill>
              <a:effectLst/>
              <a:latin typeface="+mn-lt"/>
              <a:ea typeface="MS PGothic" pitchFamily="34" charset="-128"/>
              <a:cs typeface="MS PGothic" pitchFamily="34" charset="-128"/>
            </a:endParaRPr>
          </a:p>
          <a:p>
            <a:pPr eaLnBrk="0" fontAlgn="base" hangingPunct="0"/>
            <a:r>
              <a:rPr lang="en-US" sz="1200" kern="1200" dirty="0" smtClean="0">
                <a:solidFill>
                  <a:schemeClr val="tx1"/>
                </a:solidFill>
                <a:effectLst/>
                <a:latin typeface="+mn-lt"/>
                <a:ea typeface="MS PGothic" pitchFamily="34" charset="-128"/>
                <a:cs typeface="MS PGothic" pitchFamily="34" charset="-128"/>
              </a:rPr>
              <a:t>So far, we have examined supply and demand have been separately. Now we will see how the two interact. The real power and potential of supply and demand analysis is how it predicts prices and output in the entire market.</a:t>
            </a:r>
          </a:p>
          <a:p>
            <a:pPr marL="171450" indent="-171450">
              <a:buFont typeface="Arial" charset="0"/>
              <a:buChar char="•"/>
            </a:pPr>
            <a:r>
              <a:rPr lang="en-US" dirty="0" smtClean="0"/>
              <a:t>Think </a:t>
            </a:r>
            <a:r>
              <a:rPr lang="en-US" dirty="0"/>
              <a:t>about scissors cutting a piece of paper. Which blade does the cutting? </a:t>
            </a:r>
            <a:endParaRPr lang="en-US" dirty="0" smtClean="0"/>
          </a:p>
          <a:p>
            <a:pPr marL="628650" lvl="1" indent="-171450">
              <a:buFont typeface="Arial" charset="0"/>
              <a:buChar char="•"/>
            </a:pPr>
            <a:r>
              <a:rPr lang="en-US" dirty="0" smtClean="0"/>
              <a:t>Both </a:t>
            </a:r>
            <a:r>
              <a:rPr lang="en-US" dirty="0"/>
              <a:t>blades work together to cut the paper.</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p:cNvSpPr>
            <a:spLocks noGrp="1" noRot="1" noChangeAspect="1" noTextEdit="1"/>
          </p:cNvSpPr>
          <p:nvPr>
            <p:ph type="sldImg"/>
          </p:nvPr>
        </p:nvSpPr>
        <p:spPr bwMode="auto">
          <a:noFill/>
          <a:ln>
            <a:solidFill>
              <a:srgbClr val="000000"/>
            </a:solidFill>
            <a:miter lim="800000"/>
            <a:headEnd/>
            <a:tailEnd/>
          </a:ln>
        </p:spPr>
      </p:sp>
      <p:sp>
        <p:nvSpPr>
          <p:cNvPr id="11469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dirty="0">
              <a:cs typeface="MS PGothic" pitchFamily="34" charset="-128"/>
            </a:endParaRPr>
          </a:p>
          <a:p>
            <a:r>
              <a:rPr lang="en-US" dirty="0"/>
              <a:t>Equilibrium means that there is no force that will cause change. </a:t>
            </a:r>
          </a:p>
          <a:p>
            <a:r>
              <a:rPr lang="en-US" dirty="0"/>
              <a:t> </a:t>
            </a:r>
          </a:p>
          <a:p>
            <a:r>
              <a:rPr lang="en-US" dirty="0"/>
              <a:t>At the market equilibrium:</a:t>
            </a:r>
          </a:p>
          <a:p>
            <a:pPr marL="171450" indent="-171450">
              <a:buFont typeface="Arial" charset="0"/>
              <a:buChar char="•"/>
            </a:pPr>
            <a:r>
              <a:rPr lang="en-US" dirty="0"/>
              <a:t>All buyers can find sellers.</a:t>
            </a:r>
          </a:p>
          <a:p>
            <a:pPr marL="171450" indent="-171450">
              <a:buFont typeface="Arial" charset="0"/>
              <a:buChar char="•"/>
            </a:pPr>
            <a:r>
              <a:rPr lang="en-US" dirty="0"/>
              <a:t>All sellers can find buyers.</a:t>
            </a:r>
          </a:p>
          <a:p>
            <a:pPr marL="171450" indent="-171450">
              <a:buFont typeface="Arial" charset="0"/>
              <a:buChar char="•"/>
            </a:pPr>
            <a:r>
              <a:rPr lang="en-US" dirty="0"/>
              <a:t>Everyone is happy.</a:t>
            </a:r>
          </a:p>
          <a:p>
            <a:r>
              <a:rPr lang="en-US" dirty="0"/>
              <a:t> </a:t>
            </a:r>
          </a:p>
          <a:p>
            <a:r>
              <a:rPr lang="en-US" dirty="0"/>
              <a:t>Make sure students understand that this occurs at the intersection of the demand and supply curves, but make sure to also emphasize why this is where the equilibrium is.</a:t>
            </a:r>
          </a:p>
          <a:p>
            <a:r>
              <a:rPr lang="en-US" dirty="0"/>
              <a:t> </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Slide Image Placeholder 1"/>
          <p:cNvSpPr>
            <a:spLocks noGrp="1" noRot="1" noChangeAspect="1" noTextEdit="1"/>
          </p:cNvSpPr>
          <p:nvPr>
            <p:ph type="sldImg"/>
          </p:nvPr>
        </p:nvSpPr>
        <p:spPr bwMode="auto">
          <a:noFill/>
          <a:ln>
            <a:solidFill>
              <a:srgbClr val="000000"/>
            </a:solidFill>
            <a:miter lim="800000"/>
            <a:headEnd/>
            <a:tailEnd/>
          </a:ln>
        </p:spPr>
      </p:sp>
      <p:sp>
        <p:nvSpPr>
          <p:cNvPr id="11673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p>
          <a:p>
            <a:pPr marL="171450" indent="-171450">
              <a:buFontTx/>
              <a:buChar char="•"/>
            </a:pPr>
            <a:r>
              <a:rPr lang="en-US" dirty="0"/>
              <a:t>Q</a:t>
            </a:r>
            <a:r>
              <a:rPr lang="en-US" baseline="-25000" dirty="0"/>
              <a:t>D</a:t>
            </a:r>
            <a:r>
              <a:rPr lang="en-US" dirty="0"/>
              <a:t> = quantity demanded</a:t>
            </a:r>
          </a:p>
          <a:p>
            <a:pPr marL="171450" indent="-171450">
              <a:buFontTx/>
              <a:buChar char="•"/>
            </a:pPr>
            <a:r>
              <a:rPr lang="en-US" dirty="0"/>
              <a:t>Q</a:t>
            </a:r>
            <a:r>
              <a:rPr lang="en-US" baseline="-25000" dirty="0"/>
              <a:t>S</a:t>
            </a:r>
            <a:r>
              <a:rPr lang="en-US" dirty="0"/>
              <a:t> = quantity supplied</a:t>
            </a:r>
          </a:p>
          <a:p>
            <a:pPr marL="171450" indent="-171450"/>
            <a:endParaRPr lang="en-US" dirty="0"/>
          </a:p>
          <a:p>
            <a:pPr marL="171450" indent="-171450"/>
            <a:r>
              <a:rPr lang="en-US" dirty="0"/>
              <a:t>When you have a shortage:</a:t>
            </a:r>
          </a:p>
          <a:p>
            <a:pPr marL="171450" indent="-171450">
              <a:buFontTx/>
              <a:buChar char="•"/>
            </a:pPr>
            <a:r>
              <a:rPr lang="en-US" dirty="0"/>
              <a:t>Some buyers can’t find sellers. </a:t>
            </a:r>
          </a:p>
          <a:p>
            <a:pPr marL="171450" indent="-171450">
              <a:buFontTx/>
              <a:buChar char="•"/>
            </a:pPr>
            <a:r>
              <a:rPr lang="en-US" dirty="0"/>
              <a:t>Buyers will bid the price up to compete for a limited amount.</a:t>
            </a:r>
          </a:p>
          <a:p>
            <a:pPr marL="171450" indent="-171450">
              <a:buFontTx/>
              <a:buChar char="•"/>
            </a:pPr>
            <a:r>
              <a:rPr lang="en-US" dirty="0"/>
              <a:t>Sellers will respond to price increase.</a:t>
            </a:r>
          </a:p>
          <a:p>
            <a:pPr marL="171450" indent="-171450"/>
            <a:endParaRPr lang="en-US" dirty="0"/>
          </a:p>
          <a:p>
            <a:pPr marL="171450" indent="-171450"/>
            <a:r>
              <a:rPr lang="en-US" dirty="0"/>
              <a:t>As the price rises toward equilibrium:</a:t>
            </a:r>
          </a:p>
          <a:p>
            <a:pPr marL="171450" indent="-171450">
              <a:buFontTx/>
              <a:buChar char="•"/>
            </a:pPr>
            <a:r>
              <a:rPr lang="en-US" dirty="0"/>
              <a:t>Quantity demanded falls (law of demand).</a:t>
            </a:r>
          </a:p>
          <a:p>
            <a:pPr marL="171450" indent="-171450">
              <a:buFontTx/>
              <a:buChar char="•"/>
            </a:pPr>
            <a:r>
              <a:rPr lang="en-US" dirty="0"/>
              <a:t>Quantity supplied rises (law of supply).</a:t>
            </a:r>
          </a:p>
          <a:p>
            <a:pPr marL="171450" indent="-171450">
              <a:buFontTx/>
              <a:buChar char="•"/>
            </a:pPr>
            <a:r>
              <a:rPr lang="en-US" dirty="0"/>
              <a:t>This continues until the market gets to equilibrium.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Slide Image Placeholder 1"/>
          <p:cNvSpPr>
            <a:spLocks noGrp="1" noRot="1" noChangeAspect="1" noTextEdit="1"/>
          </p:cNvSpPr>
          <p:nvPr>
            <p:ph type="sldImg"/>
          </p:nvPr>
        </p:nvSpPr>
        <p:spPr bwMode="auto">
          <a:noFill/>
          <a:ln>
            <a:solidFill>
              <a:srgbClr val="000000"/>
            </a:solidFill>
            <a:miter lim="800000"/>
            <a:headEnd/>
            <a:tailEnd/>
          </a:ln>
        </p:spPr>
      </p:sp>
      <p:sp>
        <p:nvSpPr>
          <p:cNvPr id="11878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a:cs typeface="MS PGothic" pitchFamily="34" charset="-128"/>
              </a:rPr>
              <a:t>Lecture notes:</a:t>
            </a:r>
            <a:endParaRPr lang="en-US">
              <a:cs typeface="MS PGothic" pitchFamily="34" charset="-128"/>
            </a:endParaRPr>
          </a:p>
          <a:p>
            <a:pPr marL="171450" indent="-171450">
              <a:buFontTx/>
              <a:buChar char="•"/>
            </a:pPr>
            <a:r>
              <a:rPr lang="en-US"/>
              <a:t>Q</a:t>
            </a:r>
            <a:r>
              <a:rPr lang="en-US" baseline="-25000"/>
              <a:t>D</a:t>
            </a:r>
            <a:r>
              <a:rPr lang="en-US"/>
              <a:t> = quantity demanded</a:t>
            </a:r>
          </a:p>
          <a:p>
            <a:pPr marL="171450" indent="-171450">
              <a:buFontTx/>
              <a:buChar char="•"/>
            </a:pPr>
            <a:r>
              <a:rPr lang="en-US"/>
              <a:t>Q</a:t>
            </a:r>
            <a:r>
              <a:rPr lang="en-US" baseline="-25000"/>
              <a:t>S</a:t>
            </a:r>
            <a:r>
              <a:rPr lang="en-US"/>
              <a:t> = quantity supplied</a:t>
            </a:r>
          </a:p>
          <a:p>
            <a:pPr marL="171450" indent="-171450"/>
            <a:endParaRPr lang="en-US"/>
          </a:p>
          <a:p>
            <a:pPr marL="171450" indent="-171450"/>
            <a:r>
              <a:rPr lang="en-US"/>
              <a:t>When you have a shortage:</a:t>
            </a:r>
          </a:p>
          <a:p>
            <a:pPr marL="171450" indent="-171450">
              <a:buFontTx/>
              <a:buChar char="•"/>
            </a:pPr>
            <a:r>
              <a:rPr lang="en-US"/>
              <a:t>Some sellers can’t find buyers. </a:t>
            </a:r>
          </a:p>
          <a:p>
            <a:pPr marL="171450" indent="-171450">
              <a:buFontTx/>
              <a:buChar char="•"/>
            </a:pPr>
            <a:r>
              <a:rPr lang="en-US"/>
              <a:t>Sellers will drop the price to get rid of inventories.</a:t>
            </a:r>
          </a:p>
          <a:p>
            <a:pPr marL="171450" indent="-171450">
              <a:buFontTx/>
              <a:buChar char="•"/>
            </a:pPr>
            <a:r>
              <a:rPr lang="en-US"/>
              <a:t>Buyers will respond to the price decrease.</a:t>
            </a:r>
          </a:p>
          <a:p>
            <a:pPr marL="171450" indent="-171450"/>
            <a:endParaRPr lang="en-US"/>
          </a:p>
          <a:p>
            <a:pPr marL="171450" indent="-171450"/>
            <a:r>
              <a:rPr lang="en-US"/>
              <a:t>As the price falls toward equilibrium:</a:t>
            </a:r>
          </a:p>
          <a:p>
            <a:pPr marL="171450" indent="-171450">
              <a:buFontTx/>
              <a:buChar char="•"/>
            </a:pPr>
            <a:r>
              <a:rPr lang="en-US"/>
              <a:t>Quantity demanded rises (law of demand).</a:t>
            </a:r>
          </a:p>
          <a:p>
            <a:pPr marL="171450" indent="-171450">
              <a:buFontTx/>
              <a:buChar char="•"/>
            </a:pPr>
            <a:r>
              <a:rPr lang="en-US"/>
              <a:t>Quantity supplied falls (law of supply).</a:t>
            </a:r>
          </a:p>
          <a:p>
            <a:pPr marL="171450" indent="-171450">
              <a:buFontTx/>
              <a:buChar char="•"/>
            </a:pPr>
            <a:r>
              <a:rPr lang="en-US"/>
              <a:t>This continues until the market gets to equilibrium.</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Slide Image Placeholder 1"/>
          <p:cNvSpPr>
            <a:spLocks noGrp="1" noRot="1" noChangeAspect="1" noTextEdit="1"/>
          </p:cNvSpPr>
          <p:nvPr>
            <p:ph type="sldImg"/>
          </p:nvPr>
        </p:nvSpPr>
        <p:spPr bwMode="auto">
          <a:noFill/>
          <a:ln>
            <a:solidFill>
              <a:srgbClr val="000000"/>
            </a:solidFill>
            <a:miter lim="800000"/>
            <a:headEnd/>
            <a:tailEnd/>
          </a:ln>
        </p:spPr>
      </p:sp>
      <p:sp>
        <p:nvSpPr>
          <p:cNvPr id="120835"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spcBef>
                <a:spcPct val="0"/>
              </a:spcBef>
            </a:pPr>
            <a:r>
              <a:rPr lang="en-US" sz="1000" b="1" i="1" dirty="0">
                <a:cs typeface="MS PGothic" pitchFamily="34" charset="-128"/>
              </a:rPr>
              <a:t>Image: </a:t>
            </a:r>
            <a:r>
              <a:rPr lang="en-US" sz="1000" dirty="0">
                <a:cs typeface="MS PGothic" pitchFamily="34" charset="-128"/>
              </a:rPr>
              <a:t>Animated Figure 3.9</a:t>
            </a:r>
          </a:p>
          <a:p>
            <a:pPr marL="0" lvl="1">
              <a:spcBef>
                <a:spcPct val="0"/>
              </a:spcBef>
            </a:pPr>
            <a:endParaRPr lang="en-US" sz="1000" b="1" i="1" dirty="0">
              <a:cs typeface="MS PGothic" pitchFamily="34" charset="-128"/>
            </a:endParaRPr>
          </a:p>
          <a:p>
            <a:r>
              <a:rPr lang="en-US" sz="1200" b="1" i="1" kern="1200" dirty="0" smtClean="0">
                <a:solidFill>
                  <a:schemeClr val="tx1"/>
                </a:solidFill>
                <a:effectLst/>
                <a:latin typeface="+mn-lt"/>
                <a:ea typeface="MS PGothic" pitchFamily="34" charset="-128"/>
                <a:cs typeface="MS PGothic" pitchFamily="34" charset="-128"/>
              </a:rPr>
              <a:t>Lecture tip:</a:t>
            </a:r>
            <a:endParaRPr lang="en-US" sz="1200" kern="1200" dirty="0" smtClean="0">
              <a:solidFill>
                <a:schemeClr val="tx1"/>
              </a:solidFill>
              <a:effectLst/>
              <a:latin typeface="+mn-lt"/>
              <a:ea typeface="MS PGothic" pitchFamily="34" charset="-128"/>
              <a:cs typeface="MS PGothic" pitchFamily="34" charset="-128"/>
            </a:endParaRPr>
          </a:p>
          <a:p>
            <a:r>
              <a:rPr lang="en-US" sz="1200" kern="1200" dirty="0" smtClean="0">
                <a:solidFill>
                  <a:schemeClr val="tx1"/>
                </a:solidFill>
                <a:effectLst/>
                <a:latin typeface="+mn-lt"/>
                <a:ea typeface="MS PGothic" pitchFamily="34" charset="-128"/>
                <a:cs typeface="MS PGothic" pitchFamily="34" charset="-128"/>
              </a:rPr>
              <a:t>Make sure to go over this graph thoroughly with students.</a:t>
            </a:r>
          </a:p>
          <a:p>
            <a:pPr marL="0" lvl="1">
              <a:spcBef>
                <a:spcPct val="0"/>
              </a:spcBef>
            </a:pPr>
            <a:endParaRPr lang="en-US" sz="1000" dirty="0">
              <a:cs typeface="MS PGothic" pitchFamily="34" charset="-128"/>
            </a:endParaRPr>
          </a:p>
          <a:p>
            <a:pPr marL="0" lvl="1">
              <a:spcBef>
                <a:spcPct val="0"/>
              </a:spcBef>
            </a:pPr>
            <a:r>
              <a:rPr lang="en-US" sz="1000" b="1" i="1" dirty="0">
                <a:cs typeface="MS PGothic" pitchFamily="34" charset="-128"/>
              </a:rPr>
              <a:t>Lecture notes:</a:t>
            </a:r>
            <a:endParaRPr lang="en-US" sz="1000" dirty="0">
              <a:cs typeface="MS PGothic" pitchFamily="34" charset="-128"/>
            </a:endParaRPr>
          </a:p>
          <a:p>
            <a:pPr marL="0" lvl="1">
              <a:spcBef>
                <a:spcPct val="0"/>
              </a:spcBef>
            </a:pPr>
            <a:endParaRPr lang="en-US" dirty="0">
              <a:cs typeface="MS PGothic" pitchFamily="34" charset="-128"/>
            </a:endParaRPr>
          </a:p>
          <a:p>
            <a:r>
              <a:rPr lang="en-US" dirty="0"/>
              <a:t>First click:</a:t>
            </a:r>
          </a:p>
          <a:p>
            <a:pPr marL="171450" indent="-171450">
              <a:buFont typeface="Arial" charset="0"/>
              <a:buChar char="•"/>
            </a:pPr>
            <a:r>
              <a:rPr lang="en-US" dirty="0"/>
              <a:t>The equilibrium occurs where quantity supplied is equal to quantity demanded.</a:t>
            </a:r>
          </a:p>
          <a:p>
            <a:pPr marL="171450" indent="-171450">
              <a:buFont typeface="Arial" charset="0"/>
              <a:buChar char="•"/>
            </a:pPr>
            <a:r>
              <a:rPr lang="en-US" dirty="0"/>
              <a:t>This occurs at a price of $10. </a:t>
            </a:r>
          </a:p>
          <a:p>
            <a:pPr marL="171450" indent="-171450">
              <a:buFont typeface="Arial" charset="0"/>
              <a:buChar char="•"/>
            </a:pPr>
            <a:r>
              <a:rPr lang="en-US" dirty="0"/>
              <a:t>Note that at a price of $19 = 0, quantity demanded is equal to 500 and quantity supplied is also equal to 500</a:t>
            </a:r>
            <a:r>
              <a:rPr lang="en-US" dirty="0" smtClean="0"/>
              <a:t>.</a:t>
            </a:r>
            <a:endParaRPr lang="en-US" dirty="0"/>
          </a:p>
          <a:p>
            <a:r>
              <a:rPr lang="en-US" dirty="0"/>
              <a:t>Second click:</a:t>
            </a:r>
          </a:p>
          <a:p>
            <a:pPr marL="171450" indent="-171450">
              <a:buFont typeface="Arial" charset="0"/>
              <a:buChar char="•"/>
            </a:pPr>
            <a:r>
              <a:rPr lang="en-US" dirty="0"/>
              <a:t>What if the price is $5?</a:t>
            </a:r>
          </a:p>
          <a:p>
            <a:pPr marL="171450" indent="-171450">
              <a:buFont typeface="Arial" charset="0"/>
              <a:buChar char="•"/>
            </a:pPr>
            <a:r>
              <a:rPr lang="en-US" dirty="0"/>
              <a:t>Quantity demand now equals 750.</a:t>
            </a:r>
          </a:p>
          <a:p>
            <a:pPr marL="171450" indent="-171450">
              <a:buFont typeface="Arial" charset="0"/>
              <a:buChar char="•"/>
            </a:pPr>
            <a:r>
              <a:rPr lang="en-US" dirty="0"/>
              <a:t>Quantity supplied is equal to 250</a:t>
            </a:r>
            <a:r>
              <a:rPr lang="en-US" dirty="0" smtClean="0"/>
              <a:t>.</a:t>
            </a:r>
            <a:endParaRPr lang="en-US" dirty="0"/>
          </a:p>
          <a:p>
            <a:r>
              <a:rPr lang="en-US" dirty="0"/>
              <a:t>Third click:</a:t>
            </a:r>
          </a:p>
          <a:p>
            <a:pPr marL="171450" indent="-171450">
              <a:buFont typeface="Arial" charset="0"/>
              <a:buChar char="•"/>
            </a:pPr>
            <a:r>
              <a:rPr lang="en-US" dirty="0"/>
              <a:t>Q</a:t>
            </a:r>
            <a:r>
              <a:rPr lang="en-US" baseline="-25000" dirty="0"/>
              <a:t>D</a:t>
            </a:r>
            <a:r>
              <a:rPr lang="en-US" dirty="0"/>
              <a:t> &gt; Q</a:t>
            </a:r>
            <a:r>
              <a:rPr lang="en-US" baseline="-25000" dirty="0"/>
              <a:t>S</a:t>
            </a:r>
            <a:r>
              <a:rPr lang="en-US" dirty="0"/>
              <a:t>, so we have a shortage.</a:t>
            </a:r>
          </a:p>
          <a:p>
            <a:pPr marL="171450" indent="-171450">
              <a:buFont typeface="Arial" charset="0"/>
              <a:buChar char="•"/>
            </a:pPr>
            <a:r>
              <a:rPr lang="en-US" dirty="0"/>
              <a:t>The shortage is equal to 750 – 250 = 500 units</a:t>
            </a:r>
            <a:r>
              <a:rPr lang="en-US" dirty="0" smtClean="0"/>
              <a:t>.</a:t>
            </a:r>
            <a:endParaRPr lang="en-US" dirty="0"/>
          </a:p>
          <a:p>
            <a:r>
              <a:rPr lang="en-US" dirty="0"/>
              <a:t>Fourth click:</a:t>
            </a:r>
          </a:p>
          <a:p>
            <a:pPr marL="171450" indent="-171450">
              <a:buFont typeface="Arial" charset="0"/>
              <a:buChar char="•"/>
            </a:pPr>
            <a:r>
              <a:rPr lang="en-US" dirty="0"/>
              <a:t>Over time, buyers who can’t find salmon will bid the price up.</a:t>
            </a:r>
          </a:p>
          <a:p>
            <a:pPr marL="171450" indent="-171450">
              <a:buFont typeface="Arial" charset="0"/>
              <a:buChar char="•"/>
            </a:pPr>
            <a:r>
              <a:rPr lang="en-US" dirty="0"/>
              <a:t>As the price rises, quantity demanded will fall (movement along the demand curve).</a:t>
            </a:r>
          </a:p>
          <a:p>
            <a:pPr marL="171450" indent="-171450">
              <a:buFont typeface="Arial" charset="0"/>
              <a:buChar char="•"/>
            </a:pPr>
            <a:r>
              <a:rPr lang="en-US" dirty="0"/>
              <a:t>As the price rises, quantity supplied will rise (movement along the supply curve).</a:t>
            </a:r>
          </a:p>
          <a:p>
            <a:pPr marL="171450" indent="-171450">
              <a:buFont typeface="Arial" charset="0"/>
              <a:buChar char="•"/>
            </a:pPr>
            <a:r>
              <a:rPr lang="en-US" dirty="0"/>
              <a:t>This continues until we get to equilibrium at a price of $10 and a quantity of 500</a:t>
            </a:r>
            <a:r>
              <a:rPr lang="en-US" dirty="0" smtClean="0"/>
              <a:t>.</a:t>
            </a:r>
            <a:endParaRPr lang="en-US" dirty="0"/>
          </a:p>
          <a:p>
            <a:r>
              <a:rPr lang="en-US" dirty="0"/>
              <a:t>Fifth click:</a:t>
            </a:r>
          </a:p>
          <a:p>
            <a:pPr marL="171450" indent="-171450">
              <a:buFont typeface="Arial" charset="0"/>
              <a:buChar char="•"/>
            </a:pPr>
            <a:r>
              <a:rPr lang="en-US" dirty="0"/>
              <a:t>What if the price is $15?</a:t>
            </a:r>
          </a:p>
          <a:p>
            <a:pPr marL="171450" indent="-171450">
              <a:buFont typeface="Arial" charset="0"/>
              <a:buChar char="•"/>
            </a:pPr>
            <a:r>
              <a:rPr lang="en-US" dirty="0"/>
              <a:t>Quantity demanded is 250.</a:t>
            </a:r>
          </a:p>
          <a:p>
            <a:pPr marL="171450" indent="-171450">
              <a:buFont typeface="Arial" charset="0"/>
              <a:buChar char="•"/>
            </a:pPr>
            <a:r>
              <a:rPr lang="en-US" dirty="0"/>
              <a:t>Quantity supplied is 750</a:t>
            </a:r>
            <a:r>
              <a:rPr lang="en-US" dirty="0" smtClean="0"/>
              <a:t>.</a:t>
            </a:r>
            <a:endParaRPr lang="en-US" dirty="0"/>
          </a:p>
          <a:p>
            <a:r>
              <a:rPr lang="en-US" dirty="0"/>
              <a:t>Sixth click:</a:t>
            </a:r>
          </a:p>
          <a:p>
            <a:pPr marL="171450" indent="-171450">
              <a:buFont typeface="Arial" charset="0"/>
              <a:buChar char="•"/>
            </a:pPr>
            <a:r>
              <a:rPr lang="en-US" dirty="0"/>
              <a:t>Q</a:t>
            </a:r>
            <a:r>
              <a:rPr lang="en-US" baseline="-25000" dirty="0"/>
              <a:t>D</a:t>
            </a:r>
            <a:r>
              <a:rPr lang="en-US" dirty="0"/>
              <a:t> &lt; Q</a:t>
            </a:r>
            <a:r>
              <a:rPr lang="en-US" baseline="-25000" dirty="0"/>
              <a:t>S</a:t>
            </a:r>
            <a:r>
              <a:rPr lang="en-US" dirty="0"/>
              <a:t>, so we have a surplus.</a:t>
            </a:r>
          </a:p>
          <a:p>
            <a:pPr marL="171450" indent="-171450">
              <a:buFont typeface="Arial" charset="0"/>
              <a:buChar char="•"/>
            </a:pPr>
            <a:r>
              <a:rPr lang="en-US" dirty="0"/>
              <a:t>The surplus is equal to 750 - 250 = 500 units</a:t>
            </a:r>
            <a:r>
              <a:rPr lang="en-US" dirty="0" smtClean="0"/>
              <a:t>.</a:t>
            </a:r>
            <a:endParaRPr lang="en-US" dirty="0"/>
          </a:p>
          <a:p>
            <a:r>
              <a:rPr lang="en-US" dirty="0"/>
              <a:t>Seventh click:</a:t>
            </a:r>
          </a:p>
          <a:p>
            <a:pPr marL="171450" indent="-171450">
              <a:buFont typeface="Arial" charset="0"/>
              <a:buChar char="•"/>
            </a:pPr>
            <a:r>
              <a:rPr lang="en-US" dirty="0"/>
              <a:t>Over time sellers will reduce the price to get rid of their inventory. </a:t>
            </a:r>
          </a:p>
          <a:p>
            <a:pPr marL="171450" indent="-171450">
              <a:buFont typeface="Arial" charset="0"/>
              <a:buChar char="•"/>
            </a:pPr>
            <a:r>
              <a:rPr lang="en-US" dirty="0"/>
              <a:t>As the price falls, quantity demanded will rise (movement along the demand curve).</a:t>
            </a:r>
          </a:p>
          <a:p>
            <a:pPr marL="171450" indent="-171450">
              <a:buFont typeface="Arial" charset="0"/>
              <a:buChar char="•"/>
            </a:pPr>
            <a:r>
              <a:rPr lang="en-US" dirty="0"/>
              <a:t>As the price falls, quantity supplied will fall (movement along the supply curve).</a:t>
            </a:r>
          </a:p>
          <a:p>
            <a:pPr marL="171450" indent="-171450">
              <a:buFont typeface="Arial" charset="0"/>
              <a:buChar char="•"/>
            </a:pPr>
            <a:r>
              <a:rPr lang="en-US" dirty="0"/>
              <a:t>This continues until we get to equilibrium at a price of $10 and a quantity of 500.</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Slide Image Placeholder 1"/>
          <p:cNvSpPr>
            <a:spLocks noGrp="1" noRot="1" noChangeAspect="1" noTextEdit="1"/>
          </p:cNvSpPr>
          <p:nvPr>
            <p:ph type="sldImg"/>
          </p:nvPr>
        </p:nvSpPr>
        <p:spPr bwMode="auto">
          <a:noFill/>
          <a:ln>
            <a:solidFill>
              <a:srgbClr val="000000"/>
            </a:solidFill>
            <a:miter lim="800000"/>
            <a:headEnd/>
            <a:tailEnd/>
          </a:ln>
        </p:spPr>
      </p:sp>
      <p:sp>
        <p:nvSpPr>
          <p:cNvPr id="122882" name="Notes Placeholder 2"/>
          <p:cNvSpPr>
            <a:spLocks noGrp="1"/>
          </p:cNvSpPr>
          <p:nvPr>
            <p:ph type="body" idx="1"/>
          </p:nvPr>
        </p:nvSpPr>
        <p:spPr bwMode="auto">
          <a:noFill/>
        </p:spPr>
        <p:txBody>
          <a:bodyPr/>
          <a:lstStyle/>
          <a:p>
            <a:r>
              <a:rPr lang="ja-JP" altLang="en-US" b="1" i="1" dirty="0"/>
              <a:t>“</a:t>
            </a:r>
            <a:r>
              <a:rPr lang="en-US" altLang="ja-JP" b="1" i="1" dirty="0"/>
              <a:t>Economics in the Media</a:t>
            </a:r>
            <a:r>
              <a:rPr lang="ja-JP" altLang="en-US" b="1" i="1" dirty="0"/>
              <a:t>”</a:t>
            </a:r>
            <a:r>
              <a:rPr lang="en-US" altLang="ja-JP" b="1" i="1" dirty="0"/>
              <a:t> Slide</a:t>
            </a:r>
          </a:p>
          <a:p>
            <a:endParaRPr lang="en-US" b="1" dirty="0"/>
          </a:p>
          <a:p>
            <a:r>
              <a:rPr lang="en-US" b="1" i="1" dirty="0"/>
              <a:t>Lecture tip:</a:t>
            </a:r>
          </a:p>
          <a:p>
            <a:r>
              <a:rPr lang="en-US" i="1" dirty="0"/>
              <a:t>The clip mentioned on the slide can be found in the Interactive Instructor’s Guide. Access the direct link by clicking the icon in the PowerPoint</a:t>
            </a:r>
            <a:r>
              <a:rPr lang="en-US" i="1" dirty="0" smtClean="0"/>
              <a:t>.</a:t>
            </a:r>
            <a:endParaRPr lang="en-US" i="1"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Slide Image Placeholder 1"/>
          <p:cNvSpPr>
            <a:spLocks noGrp="1" noRot="1" noChangeAspect="1" noTextEdit="1"/>
          </p:cNvSpPr>
          <p:nvPr>
            <p:ph type="sldImg"/>
          </p:nvPr>
        </p:nvSpPr>
        <p:spPr bwMode="auto">
          <a:noFill/>
          <a:ln>
            <a:solidFill>
              <a:srgbClr val="000000"/>
            </a:solidFill>
            <a:miter lim="800000"/>
            <a:headEnd/>
            <a:tailEnd/>
          </a:ln>
        </p:spPr>
      </p:sp>
      <p:sp>
        <p:nvSpPr>
          <p:cNvPr id="124930" name="Notes Placeholder 2"/>
          <p:cNvSpPr>
            <a:spLocks noGrp="1"/>
          </p:cNvSpPr>
          <p:nvPr>
            <p:ph type="body" idx="1"/>
          </p:nvPr>
        </p:nvSpPr>
        <p:spPr bwMode="auto">
          <a:noFill/>
        </p:spPr>
        <p:txBody>
          <a:bodyPr/>
          <a:lstStyle/>
          <a:p>
            <a:r>
              <a:rPr lang="en-US" b="1" i="1"/>
              <a:t>Clicker question:</a:t>
            </a:r>
            <a:endParaRPr lang="en-US"/>
          </a:p>
          <a:p>
            <a:r>
              <a:rPr lang="en-US"/>
              <a:t>Correct answer: B, The price of avocados will rise, and the market will eventually reach equilibrium.</a:t>
            </a:r>
          </a:p>
          <a:p>
            <a:r>
              <a:rPr lang="en-US"/>
              <a:t> </a:t>
            </a:r>
          </a:p>
          <a:p>
            <a:r>
              <a:rPr lang="en-US"/>
              <a:t>Without price controls, the market will correct itself and move toward equilibrium. A shortage is due to the price being too low. The price will rise to correct the shortage.</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Slide Image Placeholder 1"/>
          <p:cNvSpPr>
            <a:spLocks noGrp="1" noRot="1" noChangeAspect="1" noTextEdit="1"/>
          </p:cNvSpPr>
          <p:nvPr>
            <p:ph type="sldImg"/>
          </p:nvPr>
        </p:nvSpPr>
        <p:spPr bwMode="auto">
          <a:noFill/>
          <a:ln>
            <a:solidFill>
              <a:srgbClr val="000000"/>
            </a:solidFill>
            <a:miter lim="800000"/>
            <a:headEnd/>
            <a:tailEnd/>
          </a:ln>
        </p:spPr>
      </p:sp>
      <p:sp>
        <p:nvSpPr>
          <p:cNvPr id="126979"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Figure 3.10</a:t>
            </a:r>
          </a:p>
          <a:p>
            <a:endParaRPr lang="en-US" b="1" i="1" dirty="0"/>
          </a:p>
          <a:p>
            <a:r>
              <a:rPr lang="en-US" b="1" i="1" dirty="0"/>
              <a:t>Lecture tip:</a:t>
            </a:r>
            <a:endParaRPr lang="en-US" dirty="0"/>
          </a:p>
          <a:p>
            <a:pPr eaLnBrk="0" fontAlgn="base" hangingPunct="0"/>
            <a:r>
              <a:rPr lang="en-US" sz="1200" kern="1200" dirty="0" smtClean="0">
                <a:solidFill>
                  <a:schemeClr val="tx1"/>
                </a:solidFill>
                <a:effectLst/>
                <a:latin typeface="+mn-lt"/>
                <a:ea typeface="MS PGothic" pitchFamily="34" charset="-128"/>
                <a:cs typeface="MS PGothic" pitchFamily="34" charset="-128"/>
              </a:rPr>
              <a:t>Go through each of these diagrams thoroughly. For each one, make sure to tell the story of why the equilibrium price changes after the curve shifts. Encourage students to combine these graphs with a list of the factors that could lead to these shifts.</a:t>
            </a:r>
          </a:p>
          <a:p>
            <a:endParaRPr lang="en-US" dirty="0"/>
          </a:p>
          <a:p>
            <a:r>
              <a:rPr lang="en-US" dirty="0"/>
              <a:t>Demand increases:</a:t>
            </a:r>
          </a:p>
          <a:p>
            <a:pPr marL="171450" indent="-171450">
              <a:buFont typeface="Arial" charset="0"/>
              <a:buChar char="•"/>
            </a:pPr>
            <a:r>
              <a:rPr lang="en-US" dirty="0"/>
              <a:t>The demand curve shifts to the right.</a:t>
            </a:r>
          </a:p>
          <a:p>
            <a:pPr marL="171450" indent="-171450">
              <a:buFont typeface="Arial" charset="0"/>
              <a:buChar char="•"/>
            </a:pPr>
            <a:r>
              <a:rPr lang="en-US" dirty="0"/>
              <a:t>At the initial equilibrium price, a shortage exists.</a:t>
            </a:r>
          </a:p>
          <a:p>
            <a:pPr marL="171450" indent="-171450">
              <a:buFont typeface="Arial" charset="0"/>
              <a:buChar char="•"/>
            </a:pPr>
            <a:r>
              <a:rPr lang="en-US" dirty="0"/>
              <a:t>This puts upward pressure on price.</a:t>
            </a:r>
          </a:p>
          <a:p>
            <a:pPr marL="171450" indent="-171450">
              <a:buFont typeface="Arial" charset="0"/>
              <a:buChar char="•"/>
            </a:pPr>
            <a:r>
              <a:rPr lang="en-US" dirty="0"/>
              <a:t>As price rises, Q</a:t>
            </a:r>
            <a:r>
              <a:rPr lang="en-US" baseline="-25000" dirty="0"/>
              <a:t>D</a:t>
            </a:r>
            <a:r>
              <a:rPr lang="en-US" dirty="0"/>
              <a:t> and Q</a:t>
            </a:r>
            <a:r>
              <a:rPr lang="en-US" baseline="-25000" dirty="0"/>
              <a:t>S</a:t>
            </a:r>
            <a:r>
              <a:rPr lang="en-US" dirty="0"/>
              <a:t> adjust until we reach the new equilibrium.</a:t>
            </a:r>
          </a:p>
          <a:p>
            <a:endParaRPr lang="en-US" dirty="0"/>
          </a:p>
          <a:p>
            <a:r>
              <a:rPr lang="en-US" dirty="0"/>
              <a:t>Supply increases:</a:t>
            </a:r>
          </a:p>
          <a:p>
            <a:pPr marL="171450" indent="-171450">
              <a:buFont typeface="Arial" charset="0"/>
              <a:buChar char="•"/>
            </a:pPr>
            <a:r>
              <a:rPr lang="en-US" dirty="0"/>
              <a:t>The supply curve shifts to the right.</a:t>
            </a:r>
          </a:p>
          <a:p>
            <a:pPr marL="171450" indent="-171450">
              <a:buFont typeface="Arial" charset="0"/>
              <a:buChar char="•"/>
            </a:pPr>
            <a:r>
              <a:rPr lang="en-US" dirty="0"/>
              <a:t>At the initial equilibrium price, a surplus exists.</a:t>
            </a:r>
          </a:p>
          <a:p>
            <a:pPr marL="171450" indent="-171450">
              <a:buFont typeface="Arial" charset="0"/>
              <a:buChar char="•"/>
            </a:pPr>
            <a:r>
              <a:rPr lang="en-US" dirty="0"/>
              <a:t>This puts downward pressure on price.</a:t>
            </a:r>
          </a:p>
          <a:p>
            <a:pPr marL="171450" indent="-171450">
              <a:buFont typeface="Arial" charset="0"/>
              <a:buChar char="•"/>
            </a:pPr>
            <a:r>
              <a:rPr lang="en-US" dirty="0"/>
              <a:t>As price falls, Q</a:t>
            </a:r>
            <a:r>
              <a:rPr lang="en-US" baseline="-25000" dirty="0"/>
              <a:t>D</a:t>
            </a:r>
            <a:r>
              <a:rPr lang="en-US" dirty="0"/>
              <a:t> and Q</a:t>
            </a:r>
            <a:r>
              <a:rPr lang="en-US" baseline="-25000" dirty="0"/>
              <a:t>S</a:t>
            </a:r>
            <a:r>
              <a:rPr lang="en-US" dirty="0"/>
              <a:t> adjust until we reach the new equilibrium.</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i="1" dirty="0"/>
              <a:t>Image: </a:t>
            </a:r>
            <a:r>
              <a:rPr lang="en-US" dirty="0"/>
              <a:t>Figure 3.10</a:t>
            </a:r>
          </a:p>
          <a:p>
            <a:endParaRPr lang="en-US" b="1" i="1" dirty="0"/>
          </a:p>
          <a:p>
            <a:r>
              <a:rPr lang="en-US" b="1" i="1" dirty="0"/>
              <a:t>Lecture tip:</a:t>
            </a:r>
            <a:endParaRPr lang="en-US" dirty="0"/>
          </a:p>
          <a:p>
            <a:r>
              <a:rPr lang="en-US" sz="1200" kern="1200" dirty="0" smtClean="0">
                <a:solidFill>
                  <a:schemeClr val="tx1"/>
                </a:solidFill>
                <a:effectLst/>
                <a:latin typeface="+mn-lt"/>
                <a:ea typeface="MS PGothic" pitchFamily="34" charset="-128"/>
                <a:cs typeface="MS PGothic" pitchFamily="34" charset="-128"/>
              </a:rPr>
              <a:t>Go through each of these diagrams thoroughly. For each one, make sure to tell the story of why the equilibrium price changes after the curve shifts. Encourage students to combine these graphs with a list of the factors that could lead to these shifts.</a:t>
            </a:r>
          </a:p>
          <a:p>
            <a:endParaRPr lang="en-US" dirty="0"/>
          </a:p>
          <a:p>
            <a:r>
              <a:rPr lang="en-US" dirty="0"/>
              <a:t>Demand decreases:</a:t>
            </a:r>
          </a:p>
          <a:p>
            <a:pPr marL="171450" indent="-171450">
              <a:buFont typeface="Arial" charset="0"/>
              <a:buChar char="•"/>
            </a:pPr>
            <a:r>
              <a:rPr lang="en-US" dirty="0"/>
              <a:t>The demand curve shifts to the left.</a:t>
            </a:r>
          </a:p>
          <a:p>
            <a:pPr marL="171450" indent="-171450">
              <a:buFont typeface="Arial" charset="0"/>
              <a:buChar char="•"/>
            </a:pPr>
            <a:r>
              <a:rPr lang="en-US" dirty="0"/>
              <a:t>At the initial equilibrium price, a surplus exists.</a:t>
            </a:r>
          </a:p>
          <a:p>
            <a:pPr marL="171450" indent="-171450">
              <a:buFont typeface="Arial" charset="0"/>
              <a:buChar char="•"/>
            </a:pPr>
            <a:r>
              <a:rPr lang="en-US" dirty="0"/>
              <a:t>This puts downward pressure on price.</a:t>
            </a:r>
          </a:p>
          <a:p>
            <a:pPr marL="171450" indent="-171450">
              <a:buFont typeface="Arial" charset="0"/>
              <a:buChar char="•"/>
            </a:pPr>
            <a:r>
              <a:rPr lang="en-US" dirty="0"/>
              <a:t>As price falls, Q</a:t>
            </a:r>
            <a:r>
              <a:rPr lang="en-US" baseline="-25000" dirty="0"/>
              <a:t>D</a:t>
            </a:r>
            <a:r>
              <a:rPr lang="en-US" dirty="0"/>
              <a:t> and Q</a:t>
            </a:r>
            <a:r>
              <a:rPr lang="en-US" baseline="-25000" dirty="0"/>
              <a:t>S</a:t>
            </a:r>
            <a:r>
              <a:rPr lang="en-US" dirty="0"/>
              <a:t> adjust until we reach the new equilibrium.</a:t>
            </a:r>
          </a:p>
          <a:p>
            <a:endParaRPr lang="en-US" dirty="0"/>
          </a:p>
          <a:p>
            <a:r>
              <a:rPr lang="en-US" dirty="0"/>
              <a:t>Supply decreases:</a:t>
            </a:r>
          </a:p>
          <a:p>
            <a:pPr marL="171450" indent="-171450">
              <a:buFont typeface="Arial" charset="0"/>
              <a:buChar char="•"/>
            </a:pPr>
            <a:r>
              <a:rPr lang="en-US" dirty="0"/>
              <a:t>The supply curve shifts to the left.</a:t>
            </a:r>
          </a:p>
          <a:p>
            <a:pPr marL="171450" indent="-171450">
              <a:buFont typeface="Arial" charset="0"/>
              <a:buChar char="•"/>
            </a:pPr>
            <a:r>
              <a:rPr lang="en-US" dirty="0"/>
              <a:t>At the initial equilibrium price, a shortage exists.</a:t>
            </a:r>
          </a:p>
          <a:p>
            <a:pPr marL="171450" indent="-171450">
              <a:buFont typeface="Arial" charset="0"/>
              <a:buChar char="•"/>
            </a:pPr>
            <a:r>
              <a:rPr lang="en-US" dirty="0"/>
              <a:t>This puts upward pressure on price.</a:t>
            </a:r>
          </a:p>
          <a:p>
            <a:pPr marL="171450" indent="-171450">
              <a:buFont typeface="Arial" charset="0"/>
              <a:buChar char="•"/>
            </a:pPr>
            <a:r>
              <a:rPr lang="en-US" dirty="0"/>
              <a:t>As price rises, Q</a:t>
            </a:r>
            <a:r>
              <a:rPr lang="en-US" baseline="-25000" dirty="0"/>
              <a:t>D</a:t>
            </a:r>
            <a:r>
              <a:rPr lang="en-US" dirty="0"/>
              <a:t> and Q</a:t>
            </a:r>
            <a:r>
              <a:rPr lang="en-US" baseline="-25000" dirty="0"/>
              <a:t>S</a:t>
            </a:r>
            <a:r>
              <a:rPr lang="en-US" dirty="0"/>
              <a:t> adjust until we reach the new equilibrium.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dirty="0">
              <a:cs typeface="MS PGothic" pitchFamily="34" charset="-128"/>
            </a:endParaRPr>
          </a:p>
          <a:p>
            <a:endParaRPr lang="en-US" dirty="0" smtClean="0"/>
          </a:p>
          <a:p>
            <a:r>
              <a:rPr lang="en-US" dirty="0" smtClean="0"/>
              <a:t>Markets </a:t>
            </a:r>
            <a:r>
              <a:rPr lang="en-US" dirty="0"/>
              <a:t>exist whenever goods and services are exchanged.</a:t>
            </a:r>
          </a:p>
          <a:p>
            <a:endParaRPr lang="en-US" dirty="0"/>
          </a:p>
          <a:p>
            <a:r>
              <a:rPr lang="en-US" dirty="0"/>
              <a:t>Go through examples of markets; in each case, discuss how sellers and buyers find each other.</a:t>
            </a:r>
          </a:p>
          <a:p>
            <a:pPr marL="171450" indent="-171450">
              <a:buFont typeface="Arial" charset="0"/>
              <a:buChar char="•"/>
            </a:pPr>
            <a:r>
              <a:rPr lang="en-US" dirty="0"/>
              <a:t>Stores</a:t>
            </a:r>
          </a:p>
          <a:p>
            <a:pPr marL="171450" indent="-171450">
              <a:buFont typeface="Arial" charset="0"/>
              <a:buChar char="•"/>
            </a:pPr>
            <a:r>
              <a:rPr lang="en-US" dirty="0"/>
              <a:t>Flea markets/yard sales</a:t>
            </a:r>
          </a:p>
          <a:p>
            <a:pPr marL="171450" indent="-171450">
              <a:buFont typeface="Arial" charset="0"/>
              <a:buChar char="•"/>
            </a:pPr>
            <a:r>
              <a:rPr lang="en-US" dirty="0"/>
              <a:t>Online stores (such as Amazon)</a:t>
            </a:r>
          </a:p>
          <a:p>
            <a:pPr marL="171450" indent="-171450">
              <a:buFont typeface="Arial" charset="0"/>
              <a:buChar char="•"/>
            </a:pPr>
            <a:r>
              <a:rPr lang="en-US" dirty="0"/>
              <a:t>Bidding websites (such as eBay)</a:t>
            </a:r>
          </a:p>
          <a:p>
            <a:pPr marL="171450" indent="-171450">
              <a:buFont typeface="Arial" charset="0"/>
              <a:buChar char="•"/>
            </a:pPr>
            <a:r>
              <a:rPr lang="en-US" dirty="0"/>
              <a:t>Classified ads sections of newspapers or Craigslist</a:t>
            </a:r>
          </a:p>
          <a:p>
            <a:pPr marL="171450" indent="-171450">
              <a:buFont typeface="Arial" charset="0"/>
              <a:buChar char="•"/>
            </a:pPr>
            <a:r>
              <a:rPr lang="en-US" dirty="0"/>
              <a:t>Placement office at a </a:t>
            </a:r>
            <a:r>
              <a:rPr lang="en-US" dirty="0" smtClean="0"/>
              <a:t>university</a:t>
            </a:r>
          </a:p>
          <a:p>
            <a:pPr marL="0" indent="0">
              <a:buFont typeface="Arial" charset="0"/>
              <a:buNone/>
            </a:pPr>
            <a:endParaRPr lang="en-US" dirty="0" smtClean="0"/>
          </a:p>
          <a:p>
            <a:pPr marL="0" indent="0">
              <a:buFont typeface="Arial" charset="0"/>
              <a:buNone/>
            </a:pPr>
            <a:r>
              <a:rPr lang="en-US" dirty="0" smtClean="0"/>
              <a:t>[left:</a:t>
            </a:r>
            <a:r>
              <a:rPr lang="en-US" baseline="0" dirty="0" smtClean="0"/>
              <a:t> </a:t>
            </a:r>
            <a:r>
              <a:rPr lang="en-US" sz="1200" b="0" i="0" u="none" strike="noStrike" kern="1200" dirty="0" err="1" smtClean="0">
                <a:solidFill>
                  <a:schemeClr val="tx1"/>
                </a:solidFill>
                <a:effectLst/>
                <a:latin typeface="+mn-lt"/>
                <a:ea typeface="MS PGothic" pitchFamily="34" charset="-128"/>
                <a:cs typeface="MS PGothic" pitchFamily="34" charset="-128"/>
              </a:rPr>
              <a:t>Maren</a:t>
            </a:r>
            <a:r>
              <a:rPr lang="en-US" sz="1200" b="0" i="0" u="none" strike="noStrike" kern="1200" dirty="0" smtClean="0">
                <a:solidFill>
                  <a:schemeClr val="tx1"/>
                </a:solidFill>
                <a:effectLst/>
                <a:latin typeface="+mn-lt"/>
                <a:ea typeface="MS PGothic" pitchFamily="34" charset="-128"/>
                <a:cs typeface="MS PGothic" pitchFamily="34" charset="-128"/>
              </a:rPr>
              <a:t> Caruso/</a:t>
            </a:r>
            <a:r>
              <a:rPr lang="en-US" sz="1200" b="0" i="0" u="none" strike="noStrike" kern="1200" dirty="0" err="1" smtClean="0">
                <a:solidFill>
                  <a:schemeClr val="tx1"/>
                </a:solidFill>
                <a:effectLst/>
                <a:latin typeface="+mn-lt"/>
                <a:ea typeface="MS PGothic" pitchFamily="34" charset="-128"/>
                <a:cs typeface="MS PGothic" pitchFamily="34" charset="-128"/>
              </a:rPr>
              <a:t>Photodisc</a:t>
            </a:r>
            <a:r>
              <a:rPr lang="en-US" sz="1200" b="0" i="0" u="none" strike="noStrike" kern="1200" dirty="0" smtClean="0">
                <a:solidFill>
                  <a:schemeClr val="tx1"/>
                </a:solidFill>
                <a:effectLst/>
                <a:latin typeface="+mn-lt"/>
                <a:ea typeface="MS PGothic" pitchFamily="34" charset="-128"/>
                <a:cs typeface="MS PGothic" pitchFamily="34" charset="-128"/>
              </a:rPr>
              <a:t>/Getty Images; right: © Julie Feinstein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smtClean="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Slide Image Placeholder 1"/>
          <p:cNvSpPr>
            <a:spLocks noGrp="1" noRot="1" noChangeAspect="1" noTextEdit="1"/>
          </p:cNvSpPr>
          <p:nvPr>
            <p:ph type="sldImg"/>
          </p:nvPr>
        </p:nvSpPr>
        <p:spPr bwMode="auto">
          <a:noFill/>
          <a:ln>
            <a:solidFill>
              <a:srgbClr val="000000"/>
            </a:solidFill>
            <a:miter lim="800000"/>
            <a:headEnd/>
            <a:tailEnd/>
          </a:ln>
        </p:spPr>
      </p:sp>
      <p:sp>
        <p:nvSpPr>
          <p:cNvPr id="131074" name="Notes Placeholder 2"/>
          <p:cNvSpPr>
            <a:spLocks noGrp="1"/>
          </p:cNvSpPr>
          <p:nvPr>
            <p:ph type="body" idx="1"/>
          </p:nvPr>
        </p:nvSpPr>
        <p:spPr bwMode="auto">
          <a:noFill/>
        </p:spPr>
        <p:txBody>
          <a:bodyPr/>
          <a:lstStyle/>
          <a:p>
            <a:r>
              <a:rPr lang="ja-JP" altLang="en-US" b="1" i="1" dirty="0"/>
              <a:t>“</a:t>
            </a:r>
            <a:r>
              <a:rPr lang="en-US" altLang="ja-JP" b="1" i="1" dirty="0"/>
              <a:t>Economics in the Media</a:t>
            </a:r>
            <a:r>
              <a:rPr lang="ja-JP" altLang="en-US" b="1" i="1" dirty="0"/>
              <a:t>”</a:t>
            </a:r>
            <a:r>
              <a:rPr lang="en-US" altLang="ja-JP" b="1" i="1" dirty="0"/>
              <a:t> Slide</a:t>
            </a:r>
          </a:p>
          <a:p>
            <a:endParaRPr lang="en-US" b="1" dirty="0"/>
          </a:p>
          <a:p>
            <a:r>
              <a:rPr lang="en-US" b="1" i="1" dirty="0"/>
              <a:t>Lecture tip:</a:t>
            </a:r>
          </a:p>
          <a:p>
            <a:r>
              <a:rPr lang="en-US" i="1" dirty="0"/>
              <a:t>The clip mentioned on the slide can be found in the Interactive Instructor’s Guide. Access the direct link by clicking the icon in the PowerPoint. </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Slide Image Placeholder 1"/>
          <p:cNvSpPr>
            <a:spLocks noGrp="1" noRot="1" noChangeAspect="1" noTextEdit="1"/>
          </p:cNvSpPr>
          <p:nvPr>
            <p:ph type="sldImg"/>
          </p:nvPr>
        </p:nvSpPr>
        <p:spPr bwMode="auto">
          <a:noFill/>
          <a:ln>
            <a:solidFill>
              <a:srgbClr val="000000"/>
            </a:solidFill>
            <a:miter lim="800000"/>
            <a:headEnd/>
            <a:tailEnd/>
          </a:ln>
        </p:spPr>
      </p:sp>
      <p:sp>
        <p:nvSpPr>
          <p:cNvPr id="133122" name="Notes Placeholder 2"/>
          <p:cNvSpPr>
            <a:spLocks noGrp="1"/>
          </p:cNvSpPr>
          <p:nvPr>
            <p:ph type="body" idx="1"/>
          </p:nvPr>
        </p:nvSpPr>
        <p:spPr bwMode="auto">
          <a:noFill/>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noTextEdit="1"/>
          </p:cNvSpPr>
          <p:nvPr>
            <p:ph type="sldImg"/>
          </p:nvPr>
        </p:nvSpPr>
        <p:spPr bwMode="auto">
          <a:noFill/>
          <a:ln>
            <a:solidFill>
              <a:srgbClr val="000000"/>
            </a:solidFill>
            <a:miter lim="800000"/>
            <a:headEnd/>
            <a:tailEnd/>
          </a:ln>
        </p:spPr>
      </p:sp>
      <p:sp>
        <p:nvSpPr>
          <p:cNvPr id="22531"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endParaRPr lang="en-US" dirty="0">
              <a:cs typeface="MS PGothic" pitchFamily="34" charset="-128"/>
            </a:endParaRPr>
          </a:p>
          <a:p>
            <a:pPr marL="0" lvl="1"/>
            <a:endParaRPr lang="en-US" dirty="0">
              <a:cs typeface="MS PGothic" pitchFamily="34" charset="-128"/>
            </a:endParaRPr>
          </a:p>
          <a:p>
            <a:r>
              <a:rPr lang="en-US" dirty="0"/>
              <a:t>Self-interest:</a:t>
            </a:r>
          </a:p>
          <a:p>
            <a:pPr marL="171450" indent="-171450">
              <a:buFont typeface="Arial" charset="0"/>
              <a:buChar char="•"/>
            </a:pPr>
            <a:r>
              <a:rPr lang="en-US" dirty="0"/>
              <a:t>Producers want to sell products; consumers want to earn profits.</a:t>
            </a:r>
          </a:p>
          <a:p>
            <a:pPr marL="171450" indent="-171450">
              <a:buFont typeface="Arial" charset="0"/>
              <a:buChar char="•"/>
            </a:pPr>
            <a:r>
              <a:rPr lang="en-US" dirty="0"/>
              <a:t>Consumers want to spend a limited budget on goods that make them happier.</a:t>
            </a:r>
          </a:p>
          <a:p>
            <a:r>
              <a:rPr lang="en-US" dirty="0"/>
              <a:t> </a:t>
            </a:r>
          </a:p>
          <a:p>
            <a:r>
              <a:rPr lang="en-US" dirty="0"/>
              <a:t>The following Adam Smith quote will help exemplify the points above: “It is not from the benevolence of the butcher, the brewer or the baker that we expect our dinner, but from their regard to their own interest.” Follow up the quote by asking students to explain what they think Smith meant.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9" name="Notes Placeholder 2"/>
          <p:cNvSpPr>
            <a:spLocks noGrp="1"/>
          </p:cNvSpPr>
          <p:nvPr>
            <p:ph type="body" idx="1"/>
          </p:nvPr>
        </p:nvSpPr>
        <p:spPr bwMode="auto">
          <a:xfrm>
            <a:off x="685800" y="4343400"/>
            <a:ext cx="5486400" cy="4305300"/>
          </a:xfr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spcBef>
                <a:spcPct val="0"/>
              </a:spcBef>
            </a:pPr>
            <a:r>
              <a:rPr lang="en-US" b="1" i="1" dirty="0">
                <a:cs typeface="MS PGothic" pitchFamily="34" charset="-128"/>
              </a:rPr>
              <a:t>Lecture </a:t>
            </a:r>
            <a:r>
              <a:rPr lang="en-US" b="1" i="1" dirty="0" smtClean="0">
                <a:cs typeface="MS PGothic" pitchFamily="34" charset="-128"/>
              </a:rPr>
              <a:t>tip:</a:t>
            </a:r>
            <a:endParaRPr lang="en-US" b="1" i="1" dirty="0">
              <a:cs typeface="MS PGothic" pitchFamily="34" charset="-128"/>
            </a:endParaRPr>
          </a:p>
          <a:p>
            <a:r>
              <a:rPr lang="en-US" dirty="0"/>
              <a:t>The text considers a fish market as an example. We can do the same thing with the market for green apples:</a:t>
            </a:r>
          </a:p>
          <a:p>
            <a:pPr marL="171450" indent="-171450">
              <a:buFont typeface="Arial" charset="0"/>
              <a:buChar char="•"/>
            </a:pPr>
            <a:r>
              <a:rPr lang="en-US" dirty="0"/>
              <a:t>Many buyers and sellers (generally hundreds)</a:t>
            </a:r>
          </a:p>
          <a:p>
            <a:pPr marL="171450" indent="-171450">
              <a:buFont typeface="Arial" charset="0"/>
              <a:buChar char="•"/>
            </a:pPr>
            <a:r>
              <a:rPr lang="en-US" dirty="0"/>
              <a:t>Product sold is same across all sellers</a:t>
            </a:r>
          </a:p>
          <a:p>
            <a:pPr marL="171450" lvl="1" indent="-171450">
              <a:buFont typeface="Arial" charset="0"/>
              <a:buChar char="•"/>
            </a:pPr>
            <a:r>
              <a:rPr lang="en-US" dirty="0">
                <a:cs typeface="MS PGothic" pitchFamily="34" charset="-128"/>
              </a:rPr>
              <a:t>One green apple is the same as the next; we cannot tell which orchard grew it</a:t>
            </a:r>
          </a:p>
          <a:p>
            <a:pPr marL="171450" indent="-171450">
              <a:buFont typeface="Arial" charset="0"/>
              <a:buChar char="•"/>
            </a:pPr>
            <a:r>
              <a:rPr lang="en-US" dirty="0"/>
              <a:t>One farmer does not control the price but instead takes the market price as given</a:t>
            </a:r>
          </a:p>
          <a:p>
            <a:r>
              <a:rPr lang="en-US" dirty="0"/>
              <a:t> </a:t>
            </a:r>
          </a:p>
          <a:p>
            <a:r>
              <a:rPr lang="en-US" sz="1200" kern="1200" dirty="0" smtClean="0">
                <a:solidFill>
                  <a:schemeClr val="tx1"/>
                </a:solidFill>
                <a:effectLst/>
                <a:latin typeface="+mn-lt"/>
                <a:ea typeface="MS PGothic" pitchFamily="34" charset="-128"/>
                <a:cs typeface="MS PGothic" pitchFamily="34" charset="-128"/>
              </a:rPr>
              <a:t>As an in-class exercise, set students up in the roles of farmers with apple trees. Suppose the price of one pound of apples is $1.00.</a:t>
            </a:r>
          </a:p>
          <a:p>
            <a:pPr marL="171450" indent="-171450">
              <a:buFont typeface="Arial" charset="0"/>
              <a:buChar char="•"/>
            </a:pPr>
            <a:r>
              <a:rPr lang="en-US" dirty="0" smtClean="0"/>
              <a:t>What </a:t>
            </a:r>
            <a:r>
              <a:rPr lang="en-US" dirty="0"/>
              <a:t>will happen if </a:t>
            </a:r>
            <a:r>
              <a:rPr lang="en-US" sz="1200" kern="1200" dirty="0" smtClean="0">
                <a:solidFill>
                  <a:schemeClr val="tx1"/>
                </a:solidFill>
                <a:effectLst/>
                <a:latin typeface="+mn-lt"/>
                <a:ea typeface="MS PGothic" pitchFamily="34" charset="-128"/>
                <a:cs typeface="MS PGothic" pitchFamily="34" charset="-128"/>
              </a:rPr>
              <a:t>Student A decides he or she wants to sell her apples for $1.50 per pound? How many apples will he or she sell?</a:t>
            </a:r>
            <a:r>
              <a:rPr lang="en-US" dirty="0" smtClean="0">
                <a:effectLst/>
              </a:rPr>
              <a:t> </a:t>
            </a:r>
          </a:p>
          <a:p>
            <a:pPr marL="0" indent="0">
              <a:buFont typeface="Arial" charset="0"/>
              <a:buNone/>
            </a:pPr>
            <a:r>
              <a:rPr lang="en-US" dirty="0"/>
              <a:t> </a:t>
            </a:r>
          </a:p>
          <a:p>
            <a:r>
              <a:rPr lang="en-US" dirty="0"/>
              <a:t>Repeat this exercise, but </a:t>
            </a:r>
            <a:r>
              <a:rPr lang="en-US" sz="1200" kern="1200" dirty="0" smtClean="0">
                <a:solidFill>
                  <a:schemeClr val="tx1"/>
                </a:solidFill>
                <a:effectLst/>
                <a:latin typeface="+mn-lt"/>
                <a:ea typeface="MS PGothic" pitchFamily="34" charset="-128"/>
                <a:cs typeface="MS PGothic" pitchFamily="34" charset="-128"/>
              </a:rPr>
              <a:t>now set the students up in the roles of buyers of apples. </a:t>
            </a:r>
          </a:p>
          <a:p>
            <a:pPr marL="171450" indent="-171450">
              <a:buFont typeface="Arial" charset="0"/>
              <a:buChar char="•"/>
            </a:pPr>
            <a:r>
              <a:rPr lang="en-US" dirty="0" smtClean="0"/>
              <a:t>What </a:t>
            </a:r>
            <a:r>
              <a:rPr lang="en-US" dirty="0"/>
              <a:t>will happen if </a:t>
            </a:r>
            <a:r>
              <a:rPr lang="en-US" sz="1200" kern="1200" dirty="0" smtClean="0">
                <a:solidFill>
                  <a:schemeClr val="tx1"/>
                </a:solidFill>
                <a:effectLst/>
                <a:latin typeface="+mn-lt"/>
                <a:ea typeface="MS PGothic" pitchFamily="34" charset="-128"/>
                <a:cs typeface="MS PGothic" pitchFamily="34" charset="-128"/>
              </a:rPr>
              <a:t>Student B isn’t willing to pay $1.00 per pound and is only willing to offer $0.75 per pound?</a:t>
            </a:r>
            <a:r>
              <a:rPr lang="en-US" dirty="0" smtClean="0">
                <a:effectLst/>
              </a:rPr>
              <a:t> </a:t>
            </a:r>
          </a:p>
          <a:p>
            <a:pPr marL="0" indent="0">
              <a:buFont typeface="Arial" charset="0"/>
              <a:buNone/>
            </a:pPr>
            <a:r>
              <a:rPr lang="en-US" dirty="0"/>
              <a:t> </a:t>
            </a:r>
          </a:p>
          <a:p>
            <a:r>
              <a:rPr lang="en-US" dirty="0"/>
              <a:t>Reiterate that each seller and buyer is a very small fish in a very big pond. They will have no control over the price in the market and will have to take the price as given.</a:t>
            </a:r>
          </a:p>
          <a:p>
            <a:r>
              <a:rPr lang="en-US" dirty="0"/>
              <a:t> </a:t>
            </a:r>
          </a:p>
          <a:p>
            <a:r>
              <a:rPr lang="en-US" dirty="0"/>
              <a:t>Informally introduce the term “price taker” to the students. </a:t>
            </a:r>
            <a:r>
              <a:rPr lang="en-US" sz="1200" kern="1200" dirty="0" smtClean="0">
                <a:solidFill>
                  <a:schemeClr val="tx1"/>
                </a:solidFill>
                <a:effectLst/>
                <a:latin typeface="+mn-lt"/>
                <a:ea typeface="MS PGothic" pitchFamily="34" charset="-128"/>
                <a:cs typeface="MS PGothic" pitchFamily="34" charset="-128"/>
              </a:rPr>
              <a:t>When you discuss Chapter 9, remind them they heard this term before.</a:t>
            </a:r>
            <a:r>
              <a:rPr lang="en-US" dirty="0" smtClean="0">
                <a:effectLst/>
              </a:rPr>
              <a:t> </a:t>
            </a:r>
          </a:p>
          <a:p>
            <a:endParaRPr lang="en-US" dirty="0" smtClean="0">
              <a:effectLst/>
            </a:endParaRPr>
          </a:p>
          <a:p>
            <a:r>
              <a:rPr lang="en-US" dirty="0" smtClean="0">
                <a:effectLst/>
              </a:rPr>
              <a:t>[</a:t>
            </a:r>
            <a:r>
              <a:rPr lang="en-US" sz="1200" b="0" i="0" u="none" strike="noStrike" kern="1200" dirty="0" smtClean="0">
                <a:solidFill>
                  <a:schemeClr val="tx1"/>
                </a:solidFill>
                <a:effectLst/>
                <a:latin typeface="+mn-lt"/>
                <a:ea typeface="MS PGothic" pitchFamily="34" charset="-128"/>
                <a:cs typeface="MS PGothic" pitchFamily="34" charset="-128"/>
              </a:rPr>
              <a:t>© </a:t>
            </a:r>
            <a:r>
              <a:rPr lang="en-US" sz="1200" b="0" i="0" u="none" strike="noStrike" kern="1200" dirty="0" err="1" smtClean="0">
                <a:solidFill>
                  <a:schemeClr val="tx1"/>
                </a:solidFill>
                <a:effectLst/>
                <a:latin typeface="+mn-lt"/>
                <a:ea typeface="MS PGothic" pitchFamily="34" charset="-128"/>
                <a:cs typeface="MS PGothic" pitchFamily="34" charset="-128"/>
              </a:rPr>
              <a:t>Johnfoto</a:t>
            </a:r>
            <a:r>
              <a:rPr lang="en-US" sz="1200" b="0" i="0" u="none" strike="noStrike" kern="1200" dirty="0" smtClean="0">
                <a:solidFill>
                  <a:schemeClr val="tx1"/>
                </a:solidFill>
                <a:effectLst/>
                <a:latin typeface="+mn-lt"/>
                <a:ea typeface="MS PGothic" pitchFamily="34" charset="-128"/>
                <a:cs typeface="MS PGothic" pitchFamily="34" charset="-128"/>
              </a:rPr>
              <a:t> | </a:t>
            </a:r>
            <a:r>
              <a:rPr lang="en-US" sz="1200" b="0" i="0" u="none" strike="noStrike" kern="1200" dirty="0" err="1" smtClean="0">
                <a:solidFill>
                  <a:schemeClr val="tx1"/>
                </a:solidFill>
                <a:effectLst/>
                <a:latin typeface="+mn-lt"/>
                <a:ea typeface="MS PGothic" pitchFamily="34" charset="-128"/>
                <a:cs typeface="MS PGothic" pitchFamily="34" charset="-128"/>
              </a:rPr>
              <a:t>Dreamstime.com</a:t>
            </a:r>
            <a:r>
              <a:rPr lang="en-US" sz="1200" b="0" i="0" u="none" strike="noStrike" kern="1200" dirty="0" smtClean="0">
                <a:solidFill>
                  <a:schemeClr val="tx1"/>
                </a:solidFill>
                <a:effectLst/>
                <a:latin typeface="+mn-lt"/>
                <a:ea typeface="MS PGothic" pitchFamily="34" charset="-128"/>
                <a:cs typeface="MS PGothic" pitchFamily="34" charset="-128"/>
              </a:rPr>
              <a:t>]</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p:spPr>
      </p:sp>
      <p:sp>
        <p:nvSpPr>
          <p:cNvPr id="26627" name="Notes Placeholder 2"/>
          <p:cNvSpPr>
            <a:spLocks noGrp="1"/>
          </p:cNvSpPr>
          <p:nvPr>
            <p:ph type="body" idx="1"/>
          </p:nvPr>
        </p:nvSpPr>
        <p:spPr bwMode="auto">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a:r>
              <a:rPr lang="en-US" b="1" i="1" dirty="0">
                <a:cs typeface="MS PGothic" pitchFamily="34" charset="-128"/>
              </a:rPr>
              <a:t>Lecture notes:</a:t>
            </a:r>
          </a:p>
          <a:p>
            <a:r>
              <a:rPr lang="en-US" dirty="0"/>
              <a:t>An imperfect market is one that does not meet the conditions we just talked about with regard to perfect competition. </a:t>
            </a:r>
          </a:p>
          <a:p>
            <a:endParaRPr lang="en-US" dirty="0"/>
          </a:p>
          <a:p>
            <a:r>
              <a:rPr lang="en-US" dirty="0"/>
              <a:t>This means it </a:t>
            </a:r>
            <a:r>
              <a:rPr lang="en-US" i="1" dirty="0"/>
              <a:t>may</a:t>
            </a:r>
            <a:r>
              <a:rPr lang="en-US" dirty="0"/>
              <a:t> have</a:t>
            </a:r>
          </a:p>
          <a:p>
            <a:pPr marL="171450" indent="-171450">
              <a:buFont typeface="Arial" charset="0"/>
              <a:buChar char="•"/>
            </a:pPr>
            <a:r>
              <a:rPr lang="en-US" dirty="0"/>
              <a:t>Few sellers or buyers</a:t>
            </a:r>
          </a:p>
          <a:p>
            <a:pPr marL="171450" indent="-171450">
              <a:buFont typeface="Arial" charset="0"/>
              <a:buChar char="•"/>
            </a:pPr>
            <a:r>
              <a:rPr lang="en-US" dirty="0"/>
              <a:t>A product that is heterogeneous across sellers</a:t>
            </a:r>
          </a:p>
          <a:p>
            <a:endParaRPr lang="en-US" dirty="0"/>
          </a:p>
          <a:p>
            <a:r>
              <a:rPr lang="en-US" dirty="0"/>
              <a:t>In either of these cases, the seller has an ability to influence the price of the good.</a:t>
            </a:r>
          </a:p>
          <a:p>
            <a:r>
              <a:rPr lang="en-US" dirty="0"/>
              <a:t> </a:t>
            </a:r>
          </a:p>
          <a:p>
            <a:r>
              <a:rPr lang="en-US" dirty="0"/>
              <a:t>Examples:</a:t>
            </a:r>
          </a:p>
          <a:p>
            <a:pPr marL="171450" indent="-171450">
              <a:buFont typeface="Arial" charset="0"/>
              <a:buChar char="•"/>
            </a:pPr>
            <a:r>
              <a:rPr lang="en-US" dirty="0"/>
              <a:t>Fast food hamburgers</a:t>
            </a:r>
          </a:p>
          <a:p>
            <a:pPr marL="171450" indent="-171450">
              <a:buFont typeface="Arial" charset="0"/>
              <a:buChar char="•"/>
            </a:pPr>
            <a:r>
              <a:rPr lang="en-US" dirty="0"/>
              <a:t>Airlines</a:t>
            </a:r>
          </a:p>
          <a:p>
            <a:pPr marL="171450" indent="-171450">
              <a:buFont typeface="Arial" charset="0"/>
              <a:buChar char="•"/>
            </a:pPr>
            <a:r>
              <a:rPr lang="en-US" dirty="0"/>
              <a:t>Cars</a:t>
            </a:r>
          </a:p>
          <a:p>
            <a:pPr marL="171450" indent="-171450">
              <a:buFont typeface="Arial" charset="0"/>
              <a:buChar char="•"/>
            </a:pPr>
            <a:r>
              <a:rPr lang="en-US" dirty="0"/>
              <a:t>Toothbrushes</a:t>
            </a:r>
          </a:p>
          <a:p>
            <a:r>
              <a:rPr lang="en-US" dirty="0"/>
              <a:t> </a:t>
            </a:r>
          </a:p>
          <a:p>
            <a:r>
              <a:rPr lang="en-US" dirty="0"/>
              <a:t>At the extreme, there is a single firm producing a product with no real substitutes (a monopoly).</a:t>
            </a:r>
          </a:p>
          <a:p>
            <a:pPr marL="171450" indent="-171450">
              <a:buFont typeface="Arial" charset="0"/>
              <a:buChar char="•"/>
            </a:pPr>
            <a:r>
              <a:rPr lang="en-US" dirty="0"/>
              <a:t>In the 1980s, De Beers had almost 90 percent of the rough diamond market (it is down below 30 percent now).</a:t>
            </a:r>
          </a:p>
          <a:p>
            <a:r>
              <a:rPr lang="en-US" dirty="0"/>
              <a:t> </a:t>
            </a:r>
          </a:p>
          <a:p>
            <a:r>
              <a:rPr lang="en-US" dirty="0"/>
              <a:t>Make sure students understand that we will be assuming competitive markets when we discuss supply and demand, but the conclusions can tell us a lot about what happens in imperfectly competitive markets as well.</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1"/>
          <p:cNvSpPr txBox="1">
            <a:spLocks/>
          </p:cNvSpPr>
          <p:nvPr userDrawn="1"/>
        </p:nvSpPr>
        <p:spPr bwMode="auto">
          <a:xfrm>
            <a:off x="323850" y="1350963"/>
            <a:ext cx="2989263" cy="4179887"/>
          </a:xfrm>
          <a:prstGeom prst="rect">
            <a:avLst/>
          </a:prstGeom>
          <a:noFill/>
          <a:ln>
            <a:noFill/>
          </a:ln>
          <a:extLst/>
        </p:spPr>
        <p:txBody>
          <a:bodyPr anchor="ctr">
            <a:prstTxWarp prst="textNoShape">
              <a:avLst/>
            </a:prstTxWarp>
          </a:bodyPr>
          <a:lstStyle/>
          <a:p>
            <a:pPr algn="r" eaLnBrk="1" hangingPunct="1"/>
            <a:endParaRPr lang="en-US" sz="20000" b="1">
              <a:solidFill>
                <a:srgbClr val="FF2807"/>
              </a:solidFill>
              <a:latin typeface="Helvetica Neue" pitchFamily="-107" charset="0"/>
              <a:ea typeface="Helvetica Neue" pitchFamily="-107" charset="0"/>
              <a:cs typeface="Helvetica Neue" pitchFamily="-107" charset="0"/>
            </a:endParaRPr>
          </a:p>
        </p:txBody>
      </p:sp>
      <p:cxnSp>
        <p:nvCxnSpPr>
          <p:cNvPr id="5" name="Straight Connector 4"/>
          <p:cNvCxnSpPr/>
          <p:nvPr userDrawn="1"/>
        </p:nvCxnSpPr>
        <p:spPr>
          <a:xfrm>
            <a:off x="3575050" y="1350963"/>
            <a:ext cx="0" cy="4179887"/>
          </a:xfrm>
          <a:prstGeom prst="line">
            <a:avLst/>
          </a:prstGeom>
          <a:ln w="57150" cmpd="sng">
            <a:solidFill>
              <a:schemeClr val="tx1"/>
            </a:solidFill>
          </a:ln>
          <a:effectLst/>
        </p:spPr>
        <p:style>
          <a:lnRef idx="2">
            <a:schemeClr val="dk1"/>
          </a:lnRef>
          <a:fillRef idx="0">
            <a:schemeClr val="dk1"/>
          </a:fillRef>
          <a:effectRef idx="1">
            <a:schemeClr val="dk1"/>
          </a:effectRef>
          <a:fontRef idx="minor">
            <a:schemeClr val="tx1"/>
          </a:fontRef>
        </p:style>
      </p:cxnSp>
      <p:sp>
        <p:nvSpPr>
          <p:cNvPr id="7" name="Title 1"/>
          <p:cNvSpPr>
            <a:spLocks noGrp="1"/>
          </p:cNvSpPr>
          <p:nvPr>
            <p:ph type="ctrTitle"/>
          </p:nvPr>
        </p:nvSpPr>
        <p:spPr>
          <a:xfrm>
            <a:off x="3728854" y="1350817"/>
            <a:ext cx="5107663" cy="4179455"/>
          </a:xfrm>
        </p:spPr>
        <p:txBody>
          <a:bodyPr>
            <a:normAutofit fontScale="90000"/>
          </a:bodyPr>
          <a:lstStyle>
            <a:lvl1pPr algn="l">
              <a:defRPr cap="all" baseline="0">
                <a:solidFill>
                  <a:srgbClr val="669900"/>
                </a:solidFill>
              </a:defRPr>
            </a:lvl1pPr>
          </a:lstStyle>
          <a:p>
            <a:r>
              <a:rPr lang="en-US" dirty="0" smtClean="0"/>
              <a:t>Click to edit Master title style</a:t>
            </a:r>
            <a:endParaRPr lang="en-US" dirty="0"/>
          </a:p>
        </p:txBody>
      </p:sp>
      <p:sp>
        <p:nvSpPr>
          <p:cNvPr id="12" name="Text Placeholder 11"/>
          <p:cNvSpPr>
            <a:spLocks noGrp="1"/>
          </p:cNvSpPr>
          <p:nvPr>
            <p:ph type="body" sz="quarter" idx="10"/>
          </p:nvPr>
        </p:nvSpPr>
        <p:spPr>
          <a:xfrm>
            <a:off x="323274" y="1350817"/>
            <a:ext cx="3117273" cy="4179455"/>
          </a:xfrm>
        </p:spPr>
        <p:txBody>
          <a:bodyPr anchor="ctr">
            <a:noAutofit/>
          </a:bodyPr>
          <a:lstStyle>
            <a:lvl1pPr marL="0" indent="0" algn="r">
              <a:buNone/>
              <a:defRPr sz="20000" b="0" i="0">
                <a:solidFill>
                  <a:srgbClr val="669900"/>
                </a:solidFill>
                <a:latin typeface="Helvetica Neue Medium"/>
                <a:cs typeface="Helvetica Neue Medium"/>
              </a:defRPr>
            </a:lvl1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4" name="Straight Connector 3"/>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1"/>
            <a:ext cx="8229600" cy="1527337"/>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5" name="Straight Connector 4"/>
          <p:cNvCxnSpPr/>
          <p:nvPr userDrawn="1"/>
        </p:nvCxnSpPr>
        <p:spPr>
          <a:xfrm>
            <a:off x="0" y="1543050"/>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
        <p:nvSpPr>
          <p:cNvPr id="4" name="Content Placeholder 3"/>
          <p:cNvSpPr>
            <a:spLocks noGrp="1"/>
          </p:cNvSpPr>
          <p:nvPr>
            <p:ph sz="half" idx="2"/>
          </p:nvPr>
        </p:nvSpPr>
        <p:spPr>
          <a:xfrm>
            <a:off x="4648200" y="1670552"/>
            <a:ext cx="4038600" cy="5002721"/>
          </a:xfrm>
        </p:spPr>
        <p:txBody>
          <a:bodyPr/>
          <a:lstStyle>
            <a:lvl1pPr>
              <a:defRPr sz="3600"/>
            </a:lvl1pPr>
            <a:lvl2pPr>
              <a:defRPr sz="3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Rectangle 2"/>
          <p:cNvSpPr/>
          <p:nvPr userDrawn="1"/>
        </p:nvSpPr>
        <p:spPr>
          <a:xfrm>
            <a:off x="177800" y="169863"/>
            <a:ext cx="8796338" cy="6543675"/>
          </a:xfrm>
          <a:prstGeom prst="rect">
            <a:avLst/>
          </a:prstGeom>
          <a:noFill/>
          <a:ln w="57150">
            <a:solidFill>
              <a:srgbClr val="669900"/>
            </a:solidFill>
          </a:ln>
          <a:effectLst/>
        </p:spPr>
        <p:style>
          <a:lnRef idx="1">
            <a:schemeClr val="accent1"/>
          </a:lnRef>
          <a:fillRef idx="3">
            <a:schemeClr val="accent1"/>
          </a:fillRef>
          <a:effectRef idx="2">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a typeface="MS PGothic" pitchFamily="34" charset="-128"/>
              <a:cs typeface="MS PGothic" pitchFamily="34" charset="-128"/>
            </a:endParaRPr>
          </a:p>
        </p:txBody>
      </p:sp>
      <p:sp>
        <p:nvSpPr>
          <p:cNvPr id="2" name="Title 1"/>
          <p:cNvSpPr>
            <a:spLocks noGrp="1"/>
          </p:cNvSpPr>
          <p:nvPr>
            <p:ph type="title"/>
          </p:nvPr>
        </p:nvSpPr>
        <p:spPr>
          <a:xfrm>
            <a:off x="457200" y="0"/>
            <a:ext cx="8229600" cy="1518756"/>
          </a:xfrm>
        </p:spPr>
        <p:txBody>
          <a:bodyPr/>
          <a:lstStyle>
            <a:lvl1pPr algn="l">
              <a:defRPr/>
            </a:lvl1pPr>
          </a:lstStyle>
          <a:p>
            <a:r>
              <a:rPr lang="en-US" dirty="0" smtClean="0"/>
              <a:t>Click to edit Master title style</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cxnSp>
        <p:nvCxnSpPr>
          <p:cNvPr id="4" name="Straight Connector 3"/>
          <p:cNvCxnSpPr/>
          <p:nvPr userDrawn="1"/>
        </p:nvCxnSpPr>
        <p:spPr>
          <a:xfrm>
            <a:off x="0" y="777875"/>
            <a:ext cx="9144000" cy="0"/>
          </a:xfrm>
          <a:prstGeom prst="line">
            <a:avLst/>
          </a:prstGeom>
          <a:ln w="57150" cmpd="sng">
            <a:solidFill>
              <a:srgbClr val="669900"/>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491066" y="-16933"/>
            <a:ext cx="8229600" cy="768096"/>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713168"/>
            <a:ext cx="8229600" cy="4896248"/>
          </a:xfrm>
        </p:spPr>
        <p:txBody>
          <a:bodyPr/>
          <a:lstStyle/>
          <a:p>
            <a:pPr lvl="0"/>
            <a:r>
              <a:rPr lang="en-US" dirty="0" smtClean="0"/>
              <a:t>Click to edit Master text styles</a:t>
            </a:r>
          </a:p>
          <a:p>
            <a:pPr lvl="1"/>
            <a:r>
              <a:rPr lang="en-US" dirty="0" smtClean="0"/>
              <a:t>Second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p:txBody>
      </p:sp>
    </p:spTree>
  </p:cSld>
  <p:clrMap bg1="lt1" tx1="dk1" bg2="lt2" tx2="dk2" accent1="accent1" accent2="accent2" accent3="accent3" accent4="accent4" accent5="accent5" accent6="accent6" hlink="hlink" folHlink="folHlink"/>
  <p:sldLayoutIdLst>
    <p:sldLayoutId id="2147484270" r:id="rId1"/>
    <p:sldLayoutId id="2147484271" r:id="rId2"/>
    <p:sldLayoutId id="2147484272" r:id="rId3"/>
    <p:sldLayoutId id="2147484273" r:id="rId4"/>
    <p:sldLayoutId id="2147484274" r:id="rId5"/>
  </p:sldLayoutIdLst>
  <p:txStyles>
    <p:titleStyle>
      <a:lvl1pPr algn="l" defTabSz="457200" rtl="0" eaLnBrk="0" fontAlgn="base" hangingPunct="0">
        <a:spcBef>
          <a:spcPct val="0"/>
        </a:spcBef>
        <a:spcAft>
          <a:spcPct val="0"/>
        </a:spcAft>
        <a:defRPr sz="4400" b="1" kern="1200">
          <a:solidFill>
            <a:schemeClr val="tx1"/>
          </a:solidFill>
          <a:latin typeface="Arial"/>
          <a:ea typeface="MS PGothic" pitchFamily="34" charset="-128"/>
          <a:cs typeface="Arial"/>
        </a:defRPr>
      </a:lvl1pPr>
      <a:lvl2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2pPr>
      <a:lvl3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3pPr>
      <a:lvl4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4pPr>
      <a:lvl5pPr algn="l" defTabSz="457200" rtl="0" eaLnBrk="0" fontAlgn="base" hangingPunct="0">
        <a:spcBef>
          <a:spcPct val="0"/>
        </a:spcBef>
        <a:spcAft>
          <a:spcPct val="0"/>
        </a:spcAft>
        <a:defRPr sz="4400" b="1">
          <a:solidFill>
            <a:schemeClr val="tx1"/>
          </a:solidFill>
          <a:latin typeface="Arial" charset="0"/>
          <a:ea typeface="MS PGothic" pitchFamily="34" charset="-128"/>
          <a:cs typeface="Arial" pitchFamily="34" charset="0"/>
        </a:defRPr>
      </a:lvl5pPr>
      <a:lvl6pPr marL="457200" algn="l" defTabSz="457200" rtl="0" fontAlgn="base">
        <a:spcBef>
          <a:spcPct val="0"/>
        </a:spcBef>
        <a:spcAft>
          <a:spcPct val="0"/>
        </a:spcAft>
        <a:defRPr sz="4400" b="1">
          <a:solidFill>
            <a:schemeClr val="tx1"/>
          </a:solidFill>
          <a:latin typeface="Helvetica Neue" charset="0"/>
          <a:ea typeface="ＭＳ Ｐゴシック" charset="0"/>
        </a:defRPr>
      </a:lvl6pPr>
      <a:lvl7pPr marL="914400" algn="l" defTabSz="457200" rtl="0" fontAlgn="base">
        <a:spcBef>
          <a:spcPct val="0"/>
        </a:spcBef>
        <a:spcAft>
          <a:spcPct val="0"/>
        </a:spcAft>
        <a:defRPr sz="4400" b="1">
          <a:solidFill>
            <a:schemeClr val="tx1"/>
          </a:solidFill>
          <a:latin typeface="Helvetica Neue" charset="0"/>
          <a:ea typeface="ＭＳ Ｐゴシック" charset="0"/>
        </a:defRPr>
      </a:lvl7pPr>
      <a:lvl8pPr marL="1371600" algn="l" defTabSz="457200" rtl="0" fontAlgn="base">
        <a:spcBef>
          <a:spcPct val="0"/>
        </a:spcBef>
        <a:spcAft>
          <a:spcPct val="0"/>
        </a:spcAft>
        <a:defRPr sz="4400" b="1">
          <a:solidFill>
            <a:schemeClr val="tx1"/>
          </a:solidFill>
          <a:latin typeface="Helvetica Neue" charset="0"/>
          <a:ea typeface="ＭＳ Ｐゴシック" charset="0"/>
        </a:defRPr>
      </a:lvl8pPr>
      <a:lvl9pPr marL="1828800" algn="l" defTabSz="457200" rtl="0" fontAlgn="base">
        <a:spcBef>
          <a:spcPct val="0"/>
        </a:spcBef>
        <a:spcAft>
          <a:spcPct val="0"/>
        </a:spcAft>
        <a:defRPr sz="4400" b="1">
          <a:solidFill>
            <a:schemeClr val="tx1"/>
          </a:solidFill>
          <a:latin typeface="Helvetica Neue" charset="0"/>
          <a:ea typeface="ＭＳ Ｐゴシック" charset="0"/>
        </a:defRPr>
      </a:lvl9pPr>
    </p:titleStyle>
    <p:bodyStyle>
      <a:lvl1pPr marL="342900" indent="-342900" algn="l" defTabSz="457200" rtl="0" eaLnBrk="0" fontAlgn="base" hangingPunct="0">
        <a:spcBef>
          <a:spcPct val="20000"/>
        </a:spcBef>
        <a:spcAft>
          <a:spcPct val="0"/>
        </a:spcAft>
        <a:buFont typeface="Arial" pitchFamily="-107" charset="0"/>
        <a:buChar char="•"/>
        <a:defRPr sz="3600" kern="1200">
          <a:solidFill>
            <a:schemeClr val="tx1"/>
          </a:solidFill>
          <a:latin typeface="Arial"/>
          <a:ea typeface="MS PGothic" pitchFamily="34" charset="-128"/>
          <a:cs typeface="Arial"/>
        </a:defRPr>
      </a:lvl1pPr>
      <a:lvl2pPr marL="742950" indent="-285750" algn="l" defTabSz="457200" rtl="0" eaLnBrk="0" fontAlgn="base" hangingPunct="0">
        <a:spcBef>
          <a:spcPct val="20000"/>
        </a:spcBef>
        <a:spcAft>
          <a:spcPct val="0"/>
        </a:spcAft>
        <a:buFont typeface="Arial" pitchFamily="-107" charset="0"/>
        <a:buChar char="–"/>
        <a:defRPr sz="3200" kern="1200">
          <a:solidFill>
            <a:schemeClr val="tx1"/>
          </a:solidFill>
          <a:latin typeface="Arial"/>
          <a:ea typeface="MS PGothic" pitchFamily="34" charset="-128"/>
          <a:cs typeface="Arial"/>
        </a:defRPr>
      </a:lvl2pPr>
      <a:lvl3pPr marL="1143000" indent="-228600" algn="l" defTabSz="457200" rtl="0" eaLnBrk="0" fontAlgn="base" hangingPunct="0">
        <a:spcBef>
          <a:spcPct val="20000"/>
        </a:spcBef>
        <a:spcAft>
          <a:spcPct val="0"/>
        </a:spcAft>
        <a:buFont typeface="Arial" pitchFamily="-107" charset="0"/>
        <a:buChar char="•"/>
        <a:defRPr sz="2400" kern="1200">
          <a:solidFill>
            <a:schemeClr val="tx1"/>
          </a:solidFill>
          <a:latin typeface="Helvetica Neue"/>
          <a:ea typeface="Helvetica Neue" charset="0"/>
          <a:cs typeface="Helvetica Neue"/>
        </a:defRPr>
      </a:lvl3pPr>
      <a:lvl4pPr marL="16002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4pPr>
      <a:lvl5pPr marL="2057400" indent="-228600" algn="l" defTabSz="457200" rtl="0" eaLnBrk="0" fontAlgn="base" hangingPunct="0">
        <a:spcBef>
          <a:spcPct val="20000"/>
        </a:spcBef>
        <a:spcAft>
          <a:spcPct val="0"/>
        </a:spcAft>
        <a:buFont typeface="Arial" pitchFamily="-107" charset="0"/>
        <a:buChar char="»"/>
        <a:defRPr sz="2000" kern="1200">
          <a:solidFill>
            <a:schemeClr val="tx1"/>
          </a:solidFill>
          <a:latin typeface="Helvetica Neue"/>
          <a:ea typeface="Helvetica Neue" charset="0"/>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5" Type="http://schemas.openxmlformats.org/officeDocument/2006/relationships/image" Target="../media/image10.emf"/><Relationship Id="rId6" Type="http://schemas.openxmlformats.org/officeDocument/2006/relationships/image" Target="../media/image11.emf"/><Relationship Id="rId1" Type="http://schemas.openxmlformats.org/officeDocument/2006/relationships/slideLayout" Target="../slideLayouts/slideLayout5.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4" Type="http://schemas.openxmlformats.org/officeDocument/2006/relationships/image" Target="../media/image13.emf"/><Relationship Id="rId5" Type="http://schemas.openxmlformats.org/officeDocument/2006/relationships/image" Target="../media/image14.emf"/><Relationship Id="rId6" Type="http://schemas.openxmlformats.org/officeDocument/2006/relationships/image" Target="../media/image15.emf"/><Relationship Id="rId7" Type="http://schemas.openxmlformats.org/officeDocument/2006/relationships/image" Target="../media/image16.emf"/><Relationship Id="rId8" Type="http://schemas.openxmlformats.org/officeDocument/2006/relationships/image" Target="../media/image17.emf"/><Relationship Id="rId9" Type="http://schemas.openxmlformats.org/officeDocument/2006/relationships/image" Target="../media/image18.emf"/><Relationship Id="rId10" Type="http://schemas.openxmlformats.org/officeDocument/2006/relationships/image" Target="../media/image19.emf"/><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8.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3" Type="http://schemas.openxmlformats.org/officeDocument/2006/relationships/hyperlink" Target="https://iig.wwnorton.com/prinecoma2/full/page/097_change_in_demand_vs_shift_demand_in_hudsucker_proxy" TargetMode="External"/><Relationship Id="rId4" Type="http://schemas.openxmlformats.org/officeDocument/2006/relationships/image" Target="../media/image29.emf"/><Relationship Id="rId5" Type="http://schemas.openxmlformats.org/officeDocument/2006/relationships/image" Target="../media/image30.jpeg"/><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7.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3" Type="http://schemas.openxmlformats.org/officeDocument/2006/relationships/image" Target="../media/image31.emf"/><Relationship Id="rId4" Type="http://schemas.openxmlformats.org/officeDocument/2006/relationships/image" Target="../media/image32.emf"/><Relationship Id="rId5" Type="http://schemas.openxmlformats.org/officeDocument/2006/relationships/image" Target="../media/image33.emf"/><Relationship Id="rId6" Type="http://schemas.openxmlformats.org/officeDocument/2006/relationships/image" Target="../media/image34.emf"/><Relationship Id="rId7" Type="http://schemas.openxmlformats.org/officeDocument/2006/relationships/image" Target="../media/image35.emf"/><Relationship Id="rId8" Type="http://schemas.openxmlformats.org/officeDocument/2006/relationships/image" Target="../media/image36.emf"/><Relationship Id="rId9" Type="http://schemas.openxmlformats.org/officeDocument/2006/relationships/image" Target="../media/image37.emf"/><Relationship Id="rId10"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 Id="rId3" Type="http://schemas.openxmlformats.org/officeDocument/2006/relationships/image" Target="../media/image24.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 Id="rId3" Type="http://schemas.openxmlformats.org/officeDocument/2006/relationships/image" Target="../media/image39.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1" Type="http://schemas.openxmlformats.org/officeDocument/2006/relationships/image" Target="../media/image48.emf"/><Relationship Id="rId12" Type="http://schemas.openxmlformats.org/officeDocument/2006/relationships/image" Target="../media/image49.emf"/><Relationship Id="rId1" Type="http://schemas.openxmlformats.org/officeDocument/2006/relationships/slideLayout" Target="../slideLayouts/slideLayout5.xml"/><Relationship Id="rId2" Type="http://schemas.openxmlformats.org/officeDocument/2006/relationships/notesSlide" Target="../notesSlides/notesSlide55.xml"/><Relationship Id="rId3" Type="http://schemas.openxmlformats.org/officeDocument/2006/relationships/image" Target="../media/image40.emf"/><Relationship Id="rId4" Type="http://schemas.openxmlformats.org/officeDocument/2006/relationships/image" Target="../media/image41.emf"/><Relationship Id="rId5" Type="http://schemas.openxmlformats.org/officeDocument/2006/relationships/image" Target="../media/image42.emf"/><Relationship Id="rId6" Type="http://schemas.openxmlformats.org/officeDocument/2006/relationships/image" Target="../media/image43.emf"/><Relationship Id="rId7" Type="http://schemas.openxmlformats.org/officeDocument/2006/relationships/image" Target="../media/image44.emf"/><Relationship Id="rId8" Type="http://schemas.openxmlformats.org/officeDocument/2006/relationships/image" Target="../media/image45.emf"/><Relationship Id="rId9" Type="http://schemas.openxmlformats.org/officeDocument/2006/relationships/image" Target="../media/image46.emf"/><Relationship Id="rId10" Type="http://schemas.openxmlformats.org/officeDocument/2006/relationships/image" Target="../media/image47.emf"/></Relationships>
</file>

<file path=ppt/slides/_rels/slide56.xml.rels><?xml version="1.0" encoding="UTF-8" standalone="yes"?>
<Relationships xmlns="http://schemas.openxmlformats.org/package/2006/relationships"><Relationship Id="rId3" Type="http://schemas.openxmlformats.org/officeDocument/2006/relationships/hyperlink" Target="https://iig.wwnorton.com/prinecoma2/full/page/112_equilibrium_in_pawn_stars" TargetMode="External"/><Relationship Id="rId4" Type="http://schemas.openxmlformats.org/officeDocument/2006/relationships/image" Target="../media/image50.emf"/><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3" Type="http://schemas.openxmlformats.org/officeDocument/2006/relationships/image" Target="../media/image51.jpeg"/><Relationship Id="rId4" Type="http://schemas.openxmlformats.org/officeDocument/2006/relationships/image" Target="../media/image52.jpeg"/><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3" Type="http://schemas.openxmlformats.org/officeDocument/2006/relationships/hyperlink" Target="https://iig.wwnorton.com/prinecoma2/full/page/119_supply_and_demand_willy_wonka_chocolate_factory" TargetMode="External"/><Relationship Id="rId4" Type="http://schemas.openxmlformats.org/officeDocument/2006/relationships/image" Target="../media/image55.emf"/><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itle 1"/>
          <p:cNvSpPr>
            <a:spLocks noGrp="1"/>
          </p:cNvSpPr>
          <p:nvPr>
            <p:ph type="ctrTitle"/>
          </p:nvPr>
        </p:nvSpPr>
        <p:spPr>
          <a:xfrm>
            <a:off x="3729038" y="1350963"/>
            <a:ext cx="5106987" cy="4179887"/>
          </a:xfrm>
        </p:spPr>
        <p:txBody>
          <a:bodyPr>
            <a:normAutofit/>
          </a:bodyPr>
          <a:lstStyle/>
          <a:p>
            <a:pPr eaLnBrk="1" hangingPunct="1">
              <a:defRPr/>
            </a:pPr>
            <a:r>
              <a:rPr lang="en-US" altLang="en-US" sz="4000" cap="none">
                <a:latin typeface="Helvetica Neue" charset="0"/>
                <a:ea typeface="MS PGothic" charset="-128"/>
                <a:cs typeface="Arial" charset="0"/>
              </a:rPr>
              <a:t>The Market at Work: Supply and Demand</a:t>
            </a:r>
          </a:p>
        </p:txBody>
      </p:sp>
      <p:sp>
        <p:nvSpPr>
          <p:cNvPr id="9218" name="Text Placeholder 2"/>
          <p:cNvSpPr>
            <a:spLocks noGrp="1"/>
          </p:cNvSpPr>
          <p:nvPr>
            <p:ph type="body" sz="quarter" idx="10"/>
          </p:nvPr>
        </p:nvSpPr>
        <p:spPr>
          <a:xfrm>
            <a:off x="323850" y="1350963"/>
            <a:ext cx="3116263" cy="4179887"/>
          </a:xfrm>
        </p:spPr>
        <p:txBody>
          <a:bodyPr/>
          <a:lstStyle/>
          <a:p>
            <a:pPr eaLnBrk="1" hangingPunct="1"/>
            <a:r>
              <a:rPr lang="en-US">
                <a:solidFill>
                  <a:srgbClr val="1492C7"/>
                </a:solidFill>
                <a:latin typeface="Helvetica Neue Medium" pitchFamily="-107" charset="0"/>
                <a:cs typeface="Arial" pitchFamily="-107" charset="0"/>
              </a:rPr>
              <a:t>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Demand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3315"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Quantity demanded</a:t>
            </a:r>
          </a:p>
          <a:p>
            <a:pPr lvl="1" eaLnBrk="1" hangingPunct="1"/>
            <a:r>
              <a:rPr lang="en-US" sz="2800" dirty="0">
                <a:latin typeface="Arial" pitchFamily="-107" charset="0"/>
                <a:cs typeface="Arial" pitchFamily="-107" charset="0"/>
              </a:rPr>
              <a:t>The amount of a good buyers are willing and able to produce at the current price</a:t>
            </a:r>
          </a:p>
          <a:p>
            <a:pPr lvl="1" eaLnBrk="1" hangingPunct="1"/>
            <a:endParaRPr lang="en-US" sz="800" dirty="0">
              <a:latin typeface="Arial" pitchFamily="-107" charset="0"/>
              <a:cs typeface="Arial" pitchFamily="-107" charset="0"/>
            </a:endParaRPr>
          </a:p>
          <a:p>
            <a:pPr eaLnBrk="1" hangingPunct="1"/>
            <a:r>
              <a:rPr lang="en-US" sz="3200" b="1" dirty="0">
                <a:solidFill>
                  <a:srgbClr val="1492C7"/>
                </a:solidFill>
                <a:latin typeface="Arial" pitchFamily="-107" charset="0"/>
                <a:cs typeface="Arial" pitchFamily="-107" charset="0"/>
              </a:rPr>
              <a:t>Law of demand</a:t>
            </a:r>
          </a:p>
          <a:p>
            <a:pPr lvl="1" eaLnBrk="1" hangingPunct="1"/>
            <a:r>
              <a:rPr lang="en-US" sz="2800" dirty="0">
                <a:latin typeface="Arial" pitchFamily="-107" charset="0"/>
                <a:cs typeface="Arial" pitchFamily="-107" charset="0"/>
              </a:rPr>
              <a:t>All else equal, there is an inverse relationship between price and quantity demanded</a:t>
            </a:r>
          </a:p>
          <a:p>
            <a:pPr lvl="2" eaLnBrk="1" hangingPunct="1"/>
            <a:r>
              <a:rPr lang="en-US" dirty="0">
                <a:latin typeface="Arial" pitchFamily="-107" charset="0"/>
                <a:ea typeface="MS PGothic" pitchFamily="34" charset="-128"/>
                <a:cs typeface="MS PGothic" pitchFamily="34" charset="-128"/>
              </a:rPr>
              <a:t>If price </a:t>
            </a:r>
            <a:r>
              <a:rPr lang="en-US" dirty="0">
                <a:latin typeface="Wingdings" pitchFamily="-107" charset="2"/>
                <a:ea typeface="Helvetica Neue" pitchFamily="-107" charset="0"/>
                <a:cs typeface="Helvetica Neue" pitchFamily="-107" charset="0"/>
                <a:sym typeface="Wingdings" pitchFamily="-107" charset="2"/>
              </a:rPr>
              <a:t></a:t>
            </a:r>
            <a:r>
              <a:rPr lang="en-US" dirty="0">
                <a:latin typeface="Arial" pitchFamily="-107" charset="0"/>
                <a:ea typeface="Helvetica Neue" pitchFamily="-107" charset="0"/>
                <a:cs typeface="Helvetica Neue" pitchFamily="-107" charset="0"/>
                <a:sym typeface="Wingdings" pitchFamily="-107" charset="2"/>
              </a:rPr>
              <a:t>, quantity demanded </a:t>
            </a:r>
            <a:r>
              <a:rPr lang="en-US" dirty="0">
                <a:latin typeface="Wingdings" pitchFamily="-107" charset="2"/>
                <a:ea typeface="Helvetica Neue" pitchFamily="-107" charset="0"/>
                <a:cs typeface="Helvetica Neue" pitchFamily="-107" charset="0"/>
                <a:sym typeface="Wingdings" pitchFamily="-107" charset="2"/>
              </a:rPr>
              <a:t></a:t>
            </a:r>
          </a:p>
          <a:p>
            <a:pPr lvl="2" eaLnBrk="1" hangingPunct="1"/>
            <a:r>
              <a:rPr lang="en-US" dirty="0">
                <a:latin typeface="Arial" pitchFamily="-107" charset="0"/>
                <a:ea typeface="MS PGothic" pitchFamily="34" charset="-128"/>
                <a:cs typeface="MS PGothic" pitchFamily="34" charset="-128"/>
              </a:rPr>
              <a:t>If price </a:t>
            </a:r>
            <a:r>
              <a:rPr lang="en-US" dirty="0">
                <a:latin typeface="Wingdings" pitchFamily="-107" charset="2"/>
                <a:ea typeface="Helvetica Neue" pitchFamily="-107" charset="0"/>
                <a:cs typeface="Helvetica Neue" pitchFamily="-107" charset="0"/>
                <a:sym typeface="Wingdings" pitchFamily="-107" charset="2"/>
              </a:rPr>
              <a:t></a:t>
            </a:r>
            <a:r>
              <a:rPr lang="en-US" dirty="0">
                <a:latin typeface="Arial" pitchFamily="-107" charset="0"/>
                <a:ea typeface="Helvetica Neue" pitchFamily="-107" charset="0"/>
                <a:cs typeface="Helvetica Neue" pitchFamily="-107" charset="0"/>
                <a:sym typeface="Wingdings" pitchFamily="-107" charset="2"/>
              </a:rPr>
              <a:t>, quantity demanded </a:t>
            </a:r>
            <a:r>
              <a:rPr lang="en-US" dirty="0">
                <a:latin typeface="Wingdings" pitchFamily="-107" charset="2"/>
                <a:ea typeface="Helvetica Neue" pitchFamily="-107" charset="0"/>
                <a:cs typeface="Helvetica Neue" pitchFamily="-107" charset="0"/>
                <a:sym typeface="Wingdings" pitchFamily="-107" charset="2"/>
              </a:rPr>
              <a:t></a:t>
            </a:r>
            <a:endParaRPr lang="en-US" dirty="0">
              <a:latin typeface="Arial" pitchFamily="-107" charset="0"/>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315">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331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Demand</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Demand schedule</a:t>
            </a:r>
          </a:p>
          <a:p>
            <a:pPr lvl="1" eaLnBrk="1" hangingPunct="1"/>
            <a:r>
              <a:rPr lang="en-US" sz="2800">
                <a:latin typeface="Arial" pitchFamily="-107" charset="0"/>
                <a:cs typeface="Arial" pitchFamily="-107" charset="0"/>
              </a:rPr>
              <a:t>Table showing the relationship between price and quantity demanded</a:t>
            </a:r>
          </a:p>
          <a:p>
            <a:pPr lvl="1" eaLnBrk="1" hangingPunct="1"/>
            <a:endParaRPr lang="en-US" sz="2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Demand curve</a:t>
            </a:r>
          </a:p>
          <a:p>
            <a:pPr lvl="1" eaLnBrk="1" hangingPunct="1"/>
            <a:r>
              <a:rPr lang="en-US" sz="2800">
                <a:latin typeface="Arial" pitchFamily="-107" charset="0"/>
                <a:cs typeface="Arial" pitchFamily="-107" charset="0"/>
              </a:rPr>
              <a:t>Graph of the relationship between price and quantity demanded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Demand Schedule</a:t>
            </a:r>
          </a:p>
        </p:txBody>
      </p:sp>
      <p:graphicFrame>
        <p:nvGraphicFramePr>
          <p:cNvPr id="5" name="Table 4"/>
          <p:cNvGraphicFramePr>
            <a:graphicFrameLocks noGrp="1"/>
          </p:cNvGraphicFramePr>
          <p:nvPr>
            <p:extLst>
              <p:ext uri="{D42A27DB-BD31-4B8C-83A1-F6EECF244321}">
                <p14:modId xmlns:p14="http://schemas.microsoft.com/office/powerpoint/2010/main" val="1227889650"/>
              </p:ext>
            </p:extLst>
          </p:nvPr>
        </p:nvGraphicFramePr>
        <p:xfrm>
          <a:off x="2146300" y="1731963"/>
          <a:ext cx="4595813" cy="5023803"/>
        </p:xfrm>
        <a:graphic>
          <a:graphicData uri="http://schemas.openxmlformats.org/drawingml/2006/table">
            <a:tbl>
              <a:tblPr/>
              <a:tblGrid>
                <a:gridCol w="2166938"/>
                <a:gridCol w="2428875"/>
              </a:tblGrid>
              <a:tr h="731838">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Ryan’s Demand Schedule</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for Salmon</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9969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tx1"/>
                          </a:solidFill>
                          <a:effectLst/>
                          <a:latin typeface="Arial" charset="0"/>
                          <a:ea typeface="Arial" charset="0"/>
                          <a:cs typeface="Arial" charset="0"/>
                        </a:rPr>
                        <a:t>Price of Salmon</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tx1"/>
                          </a:solidFill>
                          <a:effectLst/>
                          <a:latin typeface="Arial" charset="0"/>
                          <a:ea typeface="Arial" charset="0"/>
                          <a:cs typeface="Arial" charset="0"/>
                        </a:rPr>
                        <a:t>(per pound)</a:t>
                      </a:r>
                      <a:endParaRPr kumimoji="0" lang="en-US" sz="2200" b="1" i="0" u="none" strike="noStrike" cap="none" normalizeH="0" baseline="0">
                        <a:ln>
                          <a:noFill/>
                        </a:ln>
                        <a:solidFill>
                          <a:schemeClr val="tx1"/>
                        </a:solidFill>
                        <a:effectLst/>
                        <a:latin typeface="Arial" charset="0"/>
                        <a:ea typeface="Arial" charset="0"/>
                        <a:cs typeface="Arial" charset="0"/>
                      </a:endParaRP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sng" strike="noStrike" cap="none" normalizeH="0" baseline="0">
                          <a:ln>
                            <a:noFill/>
                          </a:ln>
                          <a:solidFill>
                            <a:schemeClr val="tx1"/>
                          </a:solidFill>
                          <a:effectLst/>
                          <a:latin typeface="Arial" charset="0"/>
                          <a:ea typeface="Arial" charset="0"/>
                          <a:cs typeface="Arial" charset="0"/>
                        </a:rPr>
                        <a:t>Pounds of Salmon Demanded </a:t>
                      </a:r>
                      <a:endParaRPr kumimoji="0" lang="en-US" sz="2200" b="1" i="0" u="none" strike="noStrike" cap="none" normalizeH="0" baseline="0">
                        <a:ln>
                          <a:noFill/>
                        </a:ln>
                        <a:solidFill>
                          <a:schemeClr val="tx1"/>
                        </a:solidFill>
                        <a:effectLst/>
                        <a:latin typeface="Arial" charset="0"/>
                        <a:ea typeface="Arial" charset="0"/>
                        <a:cs typeface="Arial" charset="0"/>
                      </a:endParaRP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$20.00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$17.50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$15.00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2</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$12.50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3</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$10.00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4</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$ 7.50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5</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$ 5.00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6</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$ 2.50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7</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51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a:ln>
                            <a:noFill/>
                          </a:ln>
                          <a:solidFill>
                            <a:schemeClr val="tx1"/>
                          </a:solidFill>
                          <a:effectLst/>
                          <a:latin typeface="Arial" charset="0"/>
                          <a:ea typeface="Arial" charset="0"/>
                          <a:cs typeface="Arial" charset="0"/>
                        </a:rPr>
                        <a:t>$ 0.00</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200" b="1" i="0" u="none" strike="noStrike" cap="none" normalizeH="0" baseline="0" dirty="0">
                          <a:ln>
                            <a:noFill/>
                          </a:ln>
                          <a:solidFill>
                            <a:schemeClr val="tx1"/>
                          </a:solidFill>
                          <a:effectLst/>
                          <a:latin typeface="Arial" charset="0"/>
                          <a:ea typeface="Arial" charset="0"/>
                          <a:cs typeface="Arial" charset="0"/>
                        </a:rPr>
                        <a:t>8</a:t>
                      </a:r>
                    </a:p>
                  </a:txBody>
                  <a:tcPr marL="68561" marR="68561"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4"/>
          <p:cNvSpPr txBox="1">
            <a:spLocks noChangeArrowheads="1"/>
          </p:cNvSpPr>
          <p:nvPr/>
        </p:nvSpPr>
        <p:spPr bwMode="auto">
          <a:xfrm>
            <a:off x="177800" y="3371850"/>
            <a:ext cx="1676400" cy="400050"/>
          </a:xfrm>
          <a:prstGeom prst="rect">
            <a:avLst/>
          </a:prstGeom>
          <a:noFill/>
          <a:ln w="25400">
            <a:solidFill>
              <a:srgbClr val="FF0000"/>
            </a:solidFill>
            <a:miter lim="800000"/>
            <a:headEnd/>
            <a:tailEnd/>
          </a:ln>
        </p:spPr>
        <p:txBody>
          <a:bodyPr>
            <a:prstTxWarp prst="textNoShape">
              <a:avLst/>
            </a:prstTxWarp>
            <a:spAutoFit/>
          </a:bodyPr>
          <a:lstStyle/>
          <a:p>
            <a:pPr eaLnBrk="1" hangingPunct="1"/>
            <a:r>
              <a:rPr lang="en-US" sz="2000">
                <a:solidFill>
                  <a:srgbClr val="FF0000"/>
                </a:solidFill>
                <a:latin typeface="Arial" pitchFamily="-107" charset="0"/>
                <a:cs typeface="Arial" pitchFamily="-107" charset="0"/>
              </a:rPr>
              <a:t>Higher price</a:t>
            </a:r>
          </a:p>
        </p:txBody>
      </p:sp>
      <p:sp>
        <p:nvSpPr>
          <p:cNvPr id="7" name="TextBox 5"/>
          <p:cNvSpPr txBox="1">
            <a:spLocks noChangeArrowheads="1"/>
          </p:cNvSpPr>
          <p:nvPr/>
        </p:nvSpPr>
        <p:spPr bwMode="auto">
          <a:xfrm>
            <a:off x="6970713" y="3335338"/>
            <a:ext cx="1981200" cy="708025"/>
          </a:xfrm>
          <a:prstGeom prst="rect">
            <a:avLst/>
          </a:prstGeom>
          <a:noFill/>
          <a:ln w="25400">
            <a:solidFill>
              <a:srgbClr val="FF0000"/>
            </a:solidFill>
            <a:miter lim="800000"/>
            <a:headEnd/>
            <a:tailEnd/>
          </a:ln>
        </p:spPr>
        <p:txBody>
          <a:bodyPr>
            <a:prstTxWarp prst="textNoShape">
              <a:avLst/>
            </a:prstTxWarp>
            <a:spAutoFit/>
          </a:bodyPr>
          <a:lstStyle/>
          <a:p>
            <a:pPr eaLnBrk="1" hangingPunct="1"/>
            <a:r>
              <a:rPr lang="en-US" sz="2000">
                <a:solidFill>
                  <a:srgbClr val="FF0000"/>
                </a:solidFill>
                <a:latin typeface="Arial" pitchFamily="-107" charset="0"/>
                <a:cs typeface="Arial" pitchFamily="-107" charset="0"/>
              </a:rPr>
              <a:t>Lower quantity demanded</a:t>
            </a:r>
          </a:p>
        </p:txBody>
      </p:sp>
      <p:sp>
        <p:nvSpPr>
          <p:cNvPr id="8" name="TextBox 6"/>
          <p:cNvSpPr txBox="1">
            <a:spLocks noChangeArrowheads="1"/>
          </p:cNvSpPr>
          <p:nvPr/>
        </p:nvSpPr>
        <p:spPr bwMode="auto">
          <a:xfrm>
            <a:off x="330200" y="5600700"/>
            <a:ext cx="1600200" cy="400050"/>
          </a:xfrm>
          <a:prstGeom prst="rect">
            <a:avLst/>
          </a:prstGeom>
          <a:noFill/>
          <a:ln w="25400">
            <a:solidFill>
              <a:srgbClr val="00B050"/>
            </a:solidFill>
            <a:miter lim="800000"/>
            <a:headEnd/>
            <a:tailEnd/>
          </a:ln>
        </p:spPr>
        <p:txBody>
          <a:bodyPr>
            <a:prstTxWarp prst="textNoShape">
              <a:avLst/>
            </a:prstTxWarp>
            <a:spAutoFit/>
          </a:bodyPr>
          <a:lstStyle/>
          <a:p>
            <a:pPr eaLnBrk="1" hangingPunct="1"/>
            <a:r>
              <a:rPr lang="en-US" sz="2000">
                <a:solidFill>
                  <a:srgbClr val="00B050"/>
                </a:solidFill>
                <a:latin typeface="Arial" pitchFamily="-107" charset="0"/>
                <a:cs typeface="Arial" pitchFamily="-107" charset="0"/>
              </a:rPr>
              <a:t>Lower price</a:t>
            </a:r>
          </a:p>
        </p:txBody>
      </p:sp>
      <p:sp>
        <p:nvSpPr>
          <p:cNvPr id="9" name="TextBox 7"/>
          <p:cNvSpPr txBox="1">
            <a:spLocks noChangeArrowheads="1"/>
          </p:cNvSpPr>
          <p:nvPr/>
        </p:nvSpPr>
        <p:spPr bwMode="auto">
          <a:xfrm>
            <a:off x="6937375" y="5399088"/>
            <a:ext cx="2057400" cy="708025"/>
          </a:xfrm>
          <a:prstGeom prst="rect">
            <a:avLst/>
          </a:prstGeom>
          <a:noFill/>
          <a:ln w="25400">
            <a:solidFill>
              <a:srgbClr val="00B050"/>
            </a:solidFill>
            <a:miter lim="800000"/>
            <a:headEnd/>
            <a:tailEnd/>
          </a:ln>
        </p:spPr>
        <p:txBody>
          <a:bodyPr>
            <a:prstTxWarp prst="textNoShape">
              <a:avLst/>
            </a:prstTxWarp>
            <a:spAutoFit/>
          </a:bodyPr>
          <a:lstStyle/>
          <a:p>
            <a:pPr eaLnBrk="1" hangingPunct="1"/>
            <a:r>
              <a:rPr lang="en-US" sz="2000" dirty="0">
                <a:solidFill>
                  <a:srgbClr val="00B050"/>
                </a:solidFill>
                <a:latin typeface="Arial" pitchFamily="-107" charset="0"/>
                <a:cs typeface="Arial" pitchFamily="-107" charset="0"/>
              </a:rPr>
              <a:t>Higher quantity demanded</a:t>
            </a:r>
          </a:p>
        </p:txBody>
      </p:sp>
      <p:pic>
        <p:nvPicPr>
          <p:cNvPr id="31787" name="Picture 45" descr="G:\DirkTextbookN\Jpegs(All)\NewjpgsJuly\iStock_000019181814Small.jpg"/>
          <p:cNvPicPr>
            <a:picLocks noChangeAspect="1" noChangeArrowheads="1"/>
          </p:cNvPicPr>
          <p:nvPr/>
        </p:nvPicPr>
        <p:blipFill>
          <a:blip r:embed="rId3"/>
          <a:srcRect/>
          <a:stretch>
            <a:fillRect/>
          </a:stretch>
        </p:blipFill>
        <p:spPr bwMode="auto">
          <a:xfrm rot="-399239">
            <a:off x="6938963" y="1722438"/>
            <a:ext cx="2090737" cy="1284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1" descr="A graph of Ryan Seacrest's Demand Curve for Salmon. The Y axis is labeled price per pound of salmon. The X axis is labeled quantity in pound of salmon per month. The demand curve is linear with a negative slope. At quantity 0, the price is $20. At quantity 1, price is $17.50. At quantity 2, price is $15. At quantity 3, price is $12.50. At quantity 4, price is $10. At quantity 5, price is $7.50. At quantity 6, price is $7.50. At quantity 7, price is $2.50. At quantity 8, price is $0. A left pointing arrow below the x axis indicates a decrease in the quantity of salmon demanded while moving left on the x axis toward the origin. An upward pointing arrow to the left of the y axis indicates an increase in price while moving up the y axis."/>
          <p:cNvPicPr>
            <a:picLocks noChangeAspect="1"/>
          </p:cNvPicPr>
          <p:nvPr/>
        </p:nvPicPr>
        <p:blipFill>
          <a:blip r:embed="rId3"/>
          <a:srcRect/>
          <a:stretch>
            <a:fillRect/>
          </a:stretch>
        </p:blipFill>
        <p:spPr bwMode="auto">
          <a:xfrm>
            <a:off x="1011238" y="1131888"/>
            <a:ext cx="5873750" cy="4967287"/>
          </a:xfrm>
          <a:prstGeom prst="rect">
            <a:avLst/>
          </a:prstGeom>
          <a:noFill/>
          <a:ln w="9525">
            <a:noFill/>
            <a:miter lim="800000"/>
            <a:headEnd/>
            <a:tailEnd/>
          </a:ln>
        </p:spPr>
      </p:pic>
      <p:pic>
        <p:nvPicPr>
          <p:cNvPr id="33794" name="Picture 4" descr="demand_line.eps"/>
          <p:cNvPicPr>
            <a:picLocks noChangeAspect="1"/>
          </p:cNvPicPr>
          <p:nvPr/>
        </p:nvPicPr>
        <p:blipFill>
          <a:blip r:embed="rId4"/>
          <a:srcRect/>
          <a:stretch>
            <a:fillRect/>
          </a:stretch>
        </p:blipFill>
        <p:spPr bwMode="auto">
          <a:xfrm>
            <a:off x="2522538" y="2133600"/>
            <a:ext cx="3605212" cy="3225800"/>
          </a:xfrm>
          <a:prstGeom prst="rect">
            <a:avLst/>
          </a:prstGeom>
          <a:noFill/>
          <a:ln w="9525">
            <a:noFill/>
            <a:miter lim="800000"/>
            <a:headEnd/>
            <a:tailEnd/>
          </a:ln>
        </p:spPr>
      </p:pic>
      <p:pic>
        <p:nvPicPr>
          <p:cNvPr id="33795" name="Picture 5"/>
          <p:cNvPicPr>
            <a:picLocks noChangeAspect="1"/>
          </p:cNvPicPr>
          <p:nvPr/>
        </p:nvPicPr>
        <p:blipFill>
          <a:blip r:embed="rId5"/>
          <a:srcRect/>
          <a:stretch>
            <a:fillRect/>
          </a:stretch>
        </p:blipFill>
        <p:spPr bwMode="auto">
          <a:xfrm>
            <a:off x="1944688" y="2036763"/>
            <a:ext cx="4932362" cy="3605212"/>
          </a:xfrm>
          <a:prstGeom prst="rect">
            <a:avLst/>
          </a:prstGeom>
          <a:noFill/>
          <a:ln w="9525">
            <a:noFill/>
            <a:miter lim="800000"/>
            <a:headEnd/>
            <a:tailEnd/>
          </a:ln>
        </p:spPr>
      </p:pic>
      <p:pic>
        <p:nvPicPr>
          <p:cNvPr id="8" name="Picture 7"/>
          <p:cNvPicPr>
            <a:picLocks noChangeAspect="1"/>
          </p:cNvPicPr>
          <p:nvPr/>
        </p:nvPicPr>
        <p:blipFill>
          <a:blip r:embed="rId6"/>
          <a:srcRect/>
          <a:stretch>
            <a:fillRect/>
          </a:stretch>
        </p:blipFill>
        <p:spPr bwMode="auto">
          <a:xfrm>
            <a:off x="538163" y="3521075"/>
            <a:ext cx="4621212" cy="3025775"/>
          </a:xfrm>
          <a:prstGeom prst="rect">
            <a:avLst/>
          </a:prstGeom>
          <a:noFill/>
          <a:ln w="9525">
            <a:noFill/>
            <a:miter lim="800000"/>
            <a:headEnd/>
            <a:tailEnd/>
          </a:ln>
        </p:spPr>
      </p:pic>
      <p:sp>
        <p:nvSpPr>
          <p:cNvPr id="33797" name="Title 9"/>
          <p:cNvSpPr>
            <a:spLocks noGrp="1"/>
          </p:cNvSpPr>
          <p:nvPr>
            <p:ph type="title"/>
          </p:nvPr>
        </p:nvSpPr>
        <p:spPr>
          <a:xfrm>
            <a:off x="490538" y="-17463"/>
            <a:ext cx="8229600" cy="768351"/>
          </a:xfrm>
        </p:spPr>
        <p:txBody>
          <a:bodyPr/>
          <a:lstStyle/>
          <a:p>
            <a:r>
              <a:rPr lang="en-US">
                <a:latin typeface="Arial" pitchFamily="-107" charset="0"/>
                <a:cs typeface="Arial" pitchFamily="-107" charset="0"/>
              </a:rPr>
              <a:t>Demand Curve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Market Demand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14339" name="Content Placeholder 2"/>
          <p:cNvSpPr>
            <a:spLocks noGrp="1"/>
          </p:cNvSpPr>
          <p:nvPr>
            <p:ph idx="1"/>
          </p:nvPr>
        </p:nvSpPr>
        <p:spPr>
          <a:xfrm>
            <a:off x="457200" y="1712913"/>
            <a:ext cx="8229600" cy="4895850"/>
          </a:xfrm>
        </p:spPr>
        <p:txBody>
          <a:bodyPr/>
          <a:lstStyle/>
          <a:p>
            <a:pPr eaLnBrk="1" hangingPunct="1"/>
            <a:r>
              <a:rPr lang="en-US" sz="3200" b="1" dirty="0">
                <a:solidFill>
                  <a:srgbClr val="1492C7"/>
                </a:solidFill>
                <a:latin typeface="Arial" pitchFamily="-107" charset="0"/>
                <a:cs typeface="Arial" pitchFamily="-107" charset="0"/>
              </a:rPr>
              <a:t>Market </a:t>
            </a:r>
            <a:r>
              <a:rPr lang="en-US" sz="3200" b="1" dirty="0" smtClean="0">
                <a:solidFill>
                  <a:srgbClr val="1492C7"/>
                </a:solidFill>
                <a:latin typeface="Arial" pitchFamily="-107" charset="0"/>
                <a:cs typeface="Arial" pitchFamily="-107" charset="0"/>
              </a:rPr>
              <a:t>demand</a:t>
            </a:r>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Horizontal sum of all individual quantities demanded by each buyer in the market at each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Market Demand</a:t>
            </a:r>
            <a:r>
              <a:rPr lang="en-US">
                <a:latin typeface="Arial" pitchFamily="-107" charset="0"/>
                <a:cs typeface="Arial" pitchFamily="-107" charset="0"/>
              </a:rPr>
              <a:t>—</a:t>
            </a:r>
            <a:r>
              <a:rPr lang="en-US">
                <a:latin typeface="Helvetica Neue" pitchFamily="-107" charset="0"/>
                <a:cs typeface="Arial" pitchFamily="-107"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1427397254"/>
              </p:ext>
            </p:extLst>
          </p:nvPr>
        </p:nvGraphicFramePr>
        <p:xfrm>
          <a:off x="444500" y="1955800"/>
          <a:ext cx="8305800" cy="4489455"/>
        </p:xfrm>
        <a:graphic>
          <a:graphicData uri="http://schemas.openxmlformats.org/drawingml/2006/table">
            <a:tbl>
              <a:tblPr/>
              <a:tblGrid>
                <a:gridCol w="1128713"/>
                <a:gridCol w="487362"/>
                <a:gridCol w="2103438"/>
                <a:gridCol w="534987"/>
                <a:gridCol w="1519238"/>
                <a:gridCol w="501650"/>
                <a:gridCol w="2030412"/>
              </a:tblGrid>
              <a:tr h="817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Price of Salmon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Ryan’s Demand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Melissa’s Demand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Market Demand</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9</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8</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4</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12</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a:spLocks noChangeArrowheads="1"/>
          </p:cNvSpPr>
          <p:nvPr/>
        </p:nvSpPr>
        <p:spPr bwMode="auto">
          <a:xfrm>
            <a:off x="4090988" y="3830638"/>
            <a:ext cx="838200" cy="1108075"/>
          </a:xfrm>
          <a:prstGeom prst="rect">
            <a:avLst/>
          </a:prstGeom>
          <a:noFill/>
          <a:ln w="9525">
            <a:noFill/>
            <a:miter lim="800000"/>
            <a:headEnd/>
            <a:tailEnd/>
          </a:ln>
        </p:spPr>
        <p:txBody>
          <a:bodyPr>
            <a:prstTxWarp prst="textNoShape">
              <a:avLst/>
            </a:prstTxWarp>
            <a:spAutoFit/>
          </a:bodyPr>
          <a:lstStyle/>
          <a:p>
            <a:pPr eaLnBrk="1" hangingPunct="1"/>
            <a:r>
              <a:rPr lang="en-US" sz="6600">
                <a:solidFill>
                  <a:srgbClr val="FF0000"/>
                </a:solidFill>
                <a:latin typeface="Arial" pitchFamily="-107" charset="0"/>
                <a:cs typeface="Arial" pitchFamily="-107" charset="0"/>
              </a:rPr>
              <a:t>+</a:t>
            </a:r>
          </a:p>
        </p:txBody>
      </p:sp>
      <p:sp>
        <p:nvSpPr>
          <p:cNvPr id="7" name="TextBox 6"/>
          <p:cNvSpPr txBox="1">
            <a:spLocks noChangeArrowheads="1"/>
          </p:cNvSpPr>
          <p:nvPr/>
        </p:nvSpPr>
        <p:spPr bwMode="auto">
          <a:xfrm>
            <a:off x="6122988" y="3857625"/>
            <a:ext cx="838200" cy="1108075"/>
          </a:xfrm>
          <a:prstGeom prst="rect">
            <a:avLst/>
          </a:prstGeom>
          <a:noFill/>
          <a:ln w="9525">
            <a:noFill/>
            <a:miter lim="800000"/>
            <a:headEnd/>
            <a:tailEnd/>
          </a:ln>
        </p:spPr>
        <p:txBody>
          <a:bodyPr>
            <a:prstTxWarp prst="textNoShape">
              <a:avLst/>
            </a:prstTxWarp>
            <a:spAutoFit/>
          </a:bodyPr>
          <a:lstStyle/>
          <a:p>
            <a:pPr eaLnBrk="1" hangingPunct="1"/>
            <a:r>
              <a:rPr lang="en-US" sz="6600">
                <a:solidFill>
                  <a:srgbClr val="FF0000"/>
                </a:solidFill>
                <a:latin typeface="Arial" pitchFamily="-107" charset="0"/>
                <a:cs typeface="Arial" pitchFamily="-107"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211138" y="0"/>
            <a:ext cx="8932862" cy="1527175"/>
          </a:xfrm>
        </p:spPr>
        <p:txBody>
          <a:bodyPr/>
          <a:lstStyle/>
          <a:p>
            <a:r>
              <a:rPr lang="en-US">
                <a:latin typeface="Helvetica Neue" pitchFamily="-107" charset="0"/>
                <a:cs typeface="Arial" pitchFamily="-107" charset="0"/>
              </a:rPr>
              <a:t>Changes in Quantity Demanded versus Changes in Demand</a:t>
            </a:r>
          </a:p>
        </p:txBody>
      </p:sp>
      <p:sp>
        <p:nvSpPr>
          <p:cNvPr id="19459" name="Content Placeholder 2"/>
          <p:cNvSpPr>
            <a:spLocks noGrp="1"/>
          </p:cNvSpPr>
          <p:nvPr>
            <p:ph idx="1"/>
          </p:nvPr>
        </p:nvSpPr>
        <p:spPr>
          <a:xfrm>
            <a:off x="457200" y="1824038"/>
            <a:ext cx="8229600" cy="4784725"/>
          </a:xfrm>
        </p:spPr>
        <p:txBody>
          <a:bodyPr/>
          <a:lstStyle/>
          <a:p>
            <a:pPr eaLnBrk="1" hangingPunct="1"/>
            <a:r>
              <a:rPr lang="en-US" sz="3200" b="1" dirty="0">
                <a:solidFill>
                  <a:srgbClr val="1492C7"/>
                </a:solidFill>
                <a:latin typeface="Arial" pitchFamily="-107" charset="0"/>
                <a:cs typeface="Arial" pitchFamily="-107" charset="0"/>
              </a:rPr>
              <a:t>Change in quantity demanded</a:t>
            </a:r>
          </a:p>
          <a:p>
            <a:pPr lvl="1" eaLnBrk="1" hangingPunct="1"/>
            <a:r>
              <a:rPr lang="en-US" sz="2800" dirty="0">
                <a:latin typeface="Arial" pitchFamily="-107" charset="0"/>
                <a:cs typeface="Arial" pitchFamily="-107" charset="0"/>
              </a:rPr>
              <a:t>Movement along a demand curve</a:t>
            </a:r>
          </a:p>
          <a:p>
            <a:pPr lvl="1" eaLnBrk="1" hangingPunct="1"/>
            <a:r>
              <a:rPr lang="en-US" sz="2800" dirty="0">
                <a:latin typeface="Arial" pitchFamily="-107" charset="0"/>
                <a:cs typeface="Arial" pitchFamily="-107" charset="0"/>
              </a:rPr>
              <a:t>Caused by a change in the </a:t>
            </a:r>
            <a:r>
              <a:rPr lang="en-US" sz="2800" b="1" i="1" dirty="0">
                <a:solidFill>
                  <a:srgbClr val="1492C7"/>
                </a:solidFill>
                <a:latin typeface="Arial" pitchFamily="-107" charset="0"/>
                <a:cs typeface="Arial" pitchFamily="-107" charset="0"/>
              </a:rPr>
              <a:t>price</a:t>
            </a:r>
            <a:r>
              <a:rPr lang="en-US" sz="2800" dirty="0">
                <a:latin typeface="Arial" pitchFamily="-107" charset="0"/>
                <a:cs typeface="Arial" pitchFamily="-107" charset="0"/>
              </a:rPr>
              <a:t> of the good</a:t>
            </a:r>
          </a:p>
          <a:p>
            <a:pPr eaLnBrk="1" hangingPunct="1"/>
            <a:endParaRPr lang="en-US" sz="1000" dirty="0">
              <a:latin typeface="Arial" pitchFamily="-107" charset="0"/>
              <a:cs typeface="Arial" pitchFamily="-107" charset="0"/>
            </a:endParaRPr>
          </a:p>
          <a:p>
            <a:pPr eaLnBrk="1" hangingPunct="1"/>
            <a:r>
              <a:rPr lang="en-US" sz="3200" b="1" dirty="0">
                <a:solidFill>
                  <a:srgbClr val="1492C7"/>
                </a:solidFill>
                <a:latin typeface="Arial" pitchFamily="-107" charset="0"/>
                <a:cs typeface="Arial" pitchFamily="-107" charset="0"/>
              </a:rPr>
              <a:t>Change in demand</a:t>
            </a:r>
          </a:p>
          <a:p>
            <a:pPr lvl="1" eaLnBrk="1" hangingPunct="1"/>
            <a:r>
              <a:rPr lang="en-US" sz="2800" dirty="0">
                <a:latin typeface="Arial" pitchFamily="-107" charset="0"/>
                <a:cs typeface="Arial" pitchFamily="-107" charset="0"/>
              </a:rPr>
              <a:t>Shift of the demand curve</a:t>
            </a:r>
          </a:p>
          <a:p>
            <a:pPr lvl="2" eaLnBrk="1" hangingPunct="1"/>
            <a:r>
              <a:rPr lang="en-US" dirty="0">
                <a:latin typeface="Arial" pitchFamily="-107" charset="0"/>
                <a:ea typeface="MS PGothic" pitchFamily="34" charset="-128"/>
                <a:cs typeface="MS PGothic" pitchFamily="34" charset="-128"/>
              </a:rPr>
              <a:t>Entire demand curve will shift to the left or right</a:t>
            </a:r>
          </a:p>
          <a:p>
            <a:pPr lvl="1" eaLnBrk="1" hangingPunct="1"/>
            <a:r>
              <a:rPr lang="en-US" sz="2800" dirty="0">
                <a:latin typeface="Arial" pitchFamily="-107" charset="0"/>
                <a:cs typeface="Arial" pitchFamily="-107" charset="0"/>
              </a:rPr>
              <a:t>Caused by changes in </a:t>
            </a:r>
            <a:r>
              <a:rPr lang="en-US" sz="2800" b="1" i="1" dirty="0" err="1">
                <a:solidFill>
                  <a:srgbClr val="1492C7"/>
                </a:solidFill>
                <a:latin typeface="Arial" pitchFamily="-107" charset="0"/>
                <a:cs typeface="Arial" pitchFamily="-107" charset="0"/>
              </a:rPr>
              <a:t>nonprice</a:t>
            </a:r>
            <a:r>
              <a:rPr lang="en-US" sz="2800" b="1" i="1" dirty="0">
                <a:solidFill>
                  <a:srgbClr val="1492C7"/>
                </a:solidFill>
                <a:latin typeface="Arial" pitchFamily="-107" charset="0"/>
                <a:cs typeface="Arial" pitchFamily="-107" charset="0"/>
              </a:rPr>
              <a:t> </a:t>
            </a:r>
            <a:r>
              <a:rPr lang="en-US" sz="2800" dirty="0">
                <a:latin typeface="Arial" pitchFamily="-107" charset="0"/>
                <a:cs typeface="Arial" pitchFamily="-107" charset="0"/>
              </a:rPr>
              <a:t>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4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41986" name="Line 2"/>
          <p:cNvSpPr>
            <a:spLocks noChangeShapeType="1"/>
          </p:cNvSpPr>
          <p:nvPr/>
        </p:nvSpPr>
        <p:spPr bwMode="auto">
          <a:xfrm>
            <a:off x="1143000" y="2222500"/>
            <a:ext cx="0" cy="3517900"/>
          </a:xfrm>
          <a:prstGeom prst="line">
            <a:avLst/>
          </a:prstGeom>
          <a:noFill/>
          <a:ln w="25400">
            <a:solidFill>
              <a:srgbClr val="000000"/>
            </a:solidFill>
            <a:round/>
            <a:headEnd/>
            <a:tailEnd/>
          </a:ln>
        </p:spPr>
        <p:txBody>
          <a:bodyPr>
            <a:prstTxWarp prst="textNoShape">
              <a:avLst/>
            </a:prstTxWarp>
          </a:bodyPr>
          <a:lstStyle/>
          <a:p>
            <a:endParaRPr lang="en-US"/>
          </a:p>
        </p:txBody>
      </p:sp>
      <p:sp>
        <p:nvSpPr>
          <p:cNvPr id="41987" name="Text Box 6"/>
          <p:cNvSpPr txBox="1">
            <a:spLocks noChangeArrowheads="1"/>
          </p:cNvSpPr>
          <p:nvPr/>
        </p:nvSpPr>
        <p:spPr bwMode="auto">
          <a:xfrm>
            <a:off x="585788" y="2024063"/>
            <a:ext cx="557212" cy="406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41988" name="Text Box 7"/>
          <p:cNvSpPr txBox="1">
            <a:spLocks noChangeArrowheads="1"/>
          </p:cNvSpPr>
          <p:nvPr/>
        </p:nvSpPr>
        <p:spPr bwMode="auto">
          <a:xfrm>
            <a:off x="5718175" y="5786438"/>
            <a:ext cx="1919288" cy="377825"/>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(Oreos)</a:t>
            </a:r>
            <a:endParaRPr lang="en-US" sz="2800">
              <a:latin typeface="Arial" pitchFamily="-107" charset="0"/>
              <a:cs typeface="Arial" pitchFamily="-107" charset="0"/>
            </a:endParaRPr>
          </a:p>
        </p:txBody>
      </p:sp>
      <p:sp>
        <p:nvSpPr>
          <p:cNvPr id="41989" name="Line 5"/>
          <p:cNvSpPr>
            <a:spLocks noChangeShapeType="1"/>
          </p:cNvSpPr>
          <p:nvPr/>
        </p:nvSpPr>
        <p:spPr bwMode="auto">
          <a:xfrm>
            <a:off x="1957388" y="2176463"/>
            <a:ext cx="3582987" cy="3057525"/>
          </a:xfrm>
          <a:prstGeom prst="line">
            <a:avLst/>
          </a:prstGeom>
          <a:noFill/>
          <a:ln w="63500">
            <a:solidFill>
              <a:srgbClr val="1492C7"/>
            </a:solidFill>
            <a:round/>
            <a:headEnd/>
            <a:tailEnd/>
          </a:ln>
        </p:spPr>
        <p:txBody>
          <a:bodyPr>
            <a:prstTxWarp prst="textNoShape">
              <a:avLst/>
            </a:prstTxWarp>
          </a:bodyPr>
          <a:lstStyle/>
          <a:p>
            <a:endParaRPr lang="en-US"/>
          </a:p>
        </p:txBody>
      </p:sp>
      <p:sp>
        <p:nvSpPr>
          <p:cNvPr id="41990" name="Text Box 9"/>
          <p:cNvSpPr txBox="1">
            <a:spLocks noChangeArrowheads="1"/>
          </p:cNvSpPr>
          <p:nvPr/>
        </p:nvSpPr>
        <p:spPr bwMode="auto">
          <a:xfrm>
            <a:off x="5691188" y="4979988"/>
            <a:ext cx="914400" cy="635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endParaRPr lang="en-US" sz="3600">
              <a:latin typeface="Arial" pitchFamily="-107" charset="0"/>
              <a:cs typeface="Arial" pitchFamily="-107" charset="0"/>
            </a:endParaRPr>
          </a:p>
        </p:txBody>
      </p:sp>
      <p:cxnSp>
        <p:nvCxnSpPr>
          <p:cNvPr id="34" name="Straight Arrow Connector 33"/>
          <p:cNvCxnSpPr/>
          <p:nvPr/>
        </p:nvCxnSpPr>
        <p:spPr>
          <a:xfrm>
            <a:off x="3200400" y="2862263"/>
            <a:ext cx="137160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5" name="Text Box 10"/>
          <p:cNvSpPr txBox="1">
            <a:spLocks noChangeArrowheads="1"/>
          </p:cNvSpPr>
          <p:nvPr/>
        </p:nvSpPr>
        <p:spPr bwMode="auto">
          <a:xfrm>
            <a:off x="5838825" y="1919288"/>
            <a:ext cx="2863850" cy="17526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The price of Oreos falls</a:t>
            </a:r>
          </a:p>
        </p:txBody>
      </p:sp>
      <p:sp>
        <p:nvSpPr>
          <p:cNvPr id="36" name="Oval 35"/>
          <p:cNvSpPr/>
          <p:nvPr/>
        </p:nvSpPr>
        <p:spPr>
          <a:xfrm>
            <a:off x="2819400" y="286226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37" name="Oval 36"/>
          <p:cNvSpPr/>
          <p:nvPr/>
        </p:nvSpPr>
        <p:spPr>
          <a:xfrm>
            <a:off x="4267200" y="4157663"/>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41995" name="Text Box 10"/>
          <p:cNvSpPr txBox="1">
            <a:spLocks noChangeArrowheads="1"/>
          </p:cNvSpPr>
          <p:nvPr/>
        </p:nvSpPr>
        <p:spPr bwMode="auto">
          <a:xfrm>
            <a:off x="533400" y="2786063"/>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$3</a:t>
            </a:r>
            <a:endParaRPr lang="en-US" sz="2800">
              <a:latin typeface="Arial" pitchFamily="-107" charset="0"/>
              <a:cs typeface="Arial" pitchFamily="-107" charset="0"/>
            </a:endParaRPr>
          </a:p>
        </p:txBody>
      </p:sp>
      <p:sp>
        <p:nvSpPr>
          <p:cNvPr id="39" name="Text Box 10"/>
          <p:cNvSpPr txBox="1">
            <a:spLocks noChangeArrowheads="1"/>
          </p:cNvSpPr>
          <p:nvPr/>
        </p:nvSpPr>
        <p:spPr bwMode="auto">
          <a:xfrm>
            <a:off x="533400" y="4005263"/>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$2</a:t>
            </a:r>
            <a:endParaRPr lang="en-US" sz="2800">
              <a:latin typeface="Arial" pitchFamily="-107" charset="0"/>
              <a:cs typeface="Arial" pitchFamily="-107" charset="0"/>
            </a:endParaRPr>
          </a:p>
        </p:txBody>
      </p:sp>
      <p:sp>
        <p:nvSpPr>
          <p:cNvPr id="41997" name="Text Box 10"/>
          <p:cNvSpPr txBox="1">
            <a:spLocks noChangeArrowheads="1"/>
          </p:cNvSpPr>
          <p:nvPr/>
        </p:nvSpPr>
        <p:spPr bwMode="auto">
          <a:xfrm>
            <a:off x="2743200" y="5757863"/>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4</a:t>
            </a:r>
            <a:endParaRPr lang="en-US" sz="2800">
              <a:latin typeface="Arial" pitchFamily="-107" charset="0"/>
              <a:cs typeface="Arial" pitchFamily="-107" charset="0"/>
            </a:endParaRPr>
          </a:p>
        </p:txBody>
      </p:sp>
      <p:sp>
        <p:nvSpPr>
          <p:cNvPr id="41" name="Text Box 10"/>
          <p:cNvSpPr txBox="1">
            <a:spLocks noChangeArrowheads="1"/>
          </p:cNvSpPr>
          <p:nvPr/>
        </p:nvSpPr>
        <p:spPr bwMode="auto">
          <a:xfrm>
            <a:off x="4267200" y="5757863"/>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5</a:t>
            </a:r>
            <a:endParaRPr lang="en-US" sz="2800">
              <a:latin typeface="Arial" pitchFamily="-107" charset="0"/>
              <a:cs typeface="Arial" pitchFamily="-107" charset="0"/>
            </a:endParaRPr>
          </a:p>
        </p:txBody>
      </p:sp>
      <p:cxnSp>
        <p:nvCxnSpPr>
          <p:cNvPr id="42" name="Straight Connector 41"/>
          <p:cNvCxnSpPr/>
          <p:nvPr/>
        </p:nvCxnSpPr>
        <p:spPr>
          <a:xfrm rot="10800000">
            <a:off x="1143000" y="3014663"/>
            <a:ext cx="1828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10800000">
            <a:off x="1143000" y="4310063"/>
            <a:ext cx="3276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1600200" y="4386263"/>
            <a:ext cx="274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3695700" y="5033963"/>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2003" name="Text Box 10"/>
          <p:cNvSpPr txBox="1">
            <a:spLocks noChangeArrowheads="1"/>
          </p:cNvSpPr>
          <p:nvPr/>
        </p:nvSpPr>
        <p:spPr bwMode="auto">
          <a:xfrm>
            <a:off x="2971800" y="2405063"/>
            <a:ext cx="5334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A</a:t>
            </a:r>
            <a:endParaRPr lang="en-US" sz="2800">
              <a:latin typeface="Arial" pitchFamily="-107" charset="0"/>
              <a:cs typeface="Arial" pitchFamily="-107" charset="0"/>
            </a:endParaRPr>
          </a:p>
        </p:txBody>
      </p:sp>
      <p:sp>
        <p:nvSpPr>
          <p:cNvPr id="47" name="Text Box 10"/>
          <p:cNvSpPr txBox="1">
            <a:spLocks noChangeArrowheads="1"/>
          </p:cNvSpPr>
          <p:nvPr/>
        </p:nvSpPr>
        <p:spPr bwMode="auto">
          <a:xfrm>
            <a:off x="4648200" y="3852863"/>
            <a:ext cx="4572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B</a:t>
            </a:r>
            <a:endParaRPr lang="en-US" sz="2800">
              <a:latin typeface="Arial" pitchFamily="-107" charset="0"/>
              <a:cs typeface="Arial" pitchFamily="-107" charset="0"/>
            </a:endParaRPr>
          </a:p>
        </p:txBody>
      </p:sp>
      <p:cxnSp>
        <p:nvCxnSpPr>
          <p:cNvPr id="48" name="Straight Arrow Connector 47"/>
          <p:cNvCxnSpPr/>
          <p:nvPr/>
        </p:nvCxnSpPr>
        <p:spPr>
          <a:xfrm rot="5400000">
            <a:off x="1257301" y="3662362"/>
            <a:ext cx="11430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3049588" y="4919663"/>
            <a:ext cx="1293812"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H="1" flipV="1">
            <a:off x="1143000" y="5734050"/>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linds(horizontal)">
                                      <p:cBhvr>
                                        <p:cTn id="11" dur="500"/>
                                        <p:tgtEl>
                                          <p:spTgt spid="43"/>
                                        </p:tgtEl>
                                      </p:cBhvr>
                                    </p:animEffect>
                                  </p:childTnLst>
                                </p:cTn>
                              </p:par>
                              <p:par>
                                <p:cTn id="12" presetID="3" presetClass="entr" presetSubtype="10" fill="hold" nodeType="with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blinds(horizontal)">
                                      <p:cBhvr>
                                        <p:cTn id="14" dur="500"/>
                                        <p:tgtEl>
                                          <p:spTgt spid="45"/>
                                        </p:tgtEl>
                                      </p:cBhvr>
                                    </p:animEffect>
                                  </p:childTnLst>
                                </p:cTn>
                              </p:par>
                              <p:par>
                                <p:cTn id="15" presetID="3" presetClass="entr" presetSubtype="1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linds(horizontal)">
                                      <p:cBhvr>
                                        <p:cTn id="17" dur="500"/>
                                        <p:tgtEl>
                                          <p:spTgt spid="34"/>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37"/>
                                        </p:tgtEl>
                                        <p:attrNameLst>
                                          <p:attrName>style.visibility</p:attrName>
                                        </p:attrNameLst>
                                      </p:cBhvr>
                                      <p:to>
                                        <p:strVal val="visible"/>
                                      </p:to>
                                    </p:set>
                                    <p:animEffect transition="in" filter="blinds(horizontal)">
                                      <p:cBhvr>
                                        <p:cTn id="20" dur="500"/>
                                        <p:tgtEl>
                                          <p:spTgt spid="37"/>
                                        </p:tgtEl>
                                      </p:cBhvr>
                                    </p:animEffect>
                                  </p:childTnLst>
                                </p:cTn>
                              </p:par>
                              <p:par>
                                <p:cTn id="21" presetID="3" presetClass="entr" presetSubtype="10" fill="hold" nodeType="with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blinds(horizontal)">
                                      <p:cBhvr>
                                        <p:cTn id="23" dur="500"/>
                                        <p:tgtEl>
                                          <p:spTgt spid="49"/>
                                        </p:tgtEl>
                                      </p:cBhvr>
                                    </p:animEffect>
                                  </p:childTnLst>
                                </p:cTn>
                              </p:par>
                              <p:par>
                                <p:cTn id="24" presetID="3" presetClass="entr" presetSubtype="10" fill="hold" nodeType="with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blinds(horizontal)">
                                      <p:cBhvr>
                                        <p:cTn id="26" dur="500"/>
                                        <p:tgtEl>
                                          <p:spTgt spid="48"/>
                                        </p:tgtEl>
                                      </p:cBhvr>
                                    </p:animEffect>
                                  </p:childTnLst>
                                </p:cTn>
                              </p:par>
                              <p:par>
                                <p:cTn id="27" presetID="3" presetClass="entr" presetSubtype="1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blinds(horizontal)">
                                      <p:cBhvr>
                                        <p:cTn id="29" dur="500"/>
                                        <p:tgtEl>
                                          <p:spTgt spid="47"/>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blinds(horizontal)">
                                      <p:cBhvr>
                                        <p:cTn id="32" dur="500"/>
                                        <p:tgtEl>
                                          <p:spTgt spid="39"/>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linds(horizontal)">
                                      <p:cBhvr>
                                        <p:cTn id="3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7" grpId="0" animBg="1"/>
      <p:bldP spid="39" grpId="0"/>
      <p:bldP spid="41" grpId="0"/>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44034" name="Line 2"/>
          <p:cNvSpPr>
            <a:spLocks noChangeShapeType="1"/>
          </p:cNvSpPr>
          <p:nvPr/>
        </p:nvSpPr>
        <p:spPr bwMode="auto">
          <a:xfrm>
            <a:off x="838200" y="2192338"/>
            <a:ext cx="0" cy="3517900"/>
          </a:xfrm>
          <a:prstGeom prst="line">
            <a:avLst/>
          </a:prstGeom>
          <a:noFill/>
          <a:ln w="25400">
            <a:solidFill>
              <a:srgbClr val="000000"/>
            </a:solidFill>
            <a:round/>
            <a:headEnd/>
            <a:tailEnd/>
          </a:ln>
        </p:spPr>
        <p:txBody>
          <a:bodyPr>
            <a:prstTxWarp prst="textNoShape">
              <a:avLst/>
            </a:prstTxWarp>
          </a:bodyPr>
          <a:lstStyle/>
          <a:p>
            <a:endParaRPr lang="en-US"/>
          </a:p>
        </p:txBody>
      </p:sp>
      <p:sp>
        <p:nvSpPr>
          <p:cNvPr id="44035" name="Text Box 6"/>
          <p:cNvSpPr txBox="1">
            <a:spLocks noChangeArrowheads="1"/>
          </p:cNvSpPr>
          <p:nvPr/>
        </p:nvSpPr>
        <p:spPr bwMode="auto">
          <a:xfrm>
            <a:off x="280988" y="1993900"/>
            <a:ext cx="557212" cy="406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44036" name="Text Box 7"/>
          <p:cNvSpPr txBox="1">
            <a:spLocks noChangeArrowheads="1"/>
          </p:cNvSpPr>
          <p:nvPr/>
        </p:nvSpPr>
        <p:spPr bwMode="auto">
          <a:xfrm>
            <a:off x="5486400" y="5727700"/>
            <a:ext cx="3457575" cy="446088"/>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(movie tickets)</a:t>
            </a:r>
            <a:endParaRPr lang="en-US" sz="2800">
              <a:latin typeface="Arial" pitchFamily="-107" charset="0"/>
              <a:cs typeface="Arial" pitchFamily="-107" charset="0"/>
            </a:endParaRPr>
          </a:p>
        </p:txBody>
      </p:sp>
      <p:sp>
        <p:nvSpPr>
          <p:cNvPr id="44037" name="Line 5"/>
          <p:cNvSpPr>
            <a:spLocks noChangeShapeType="1"/>
          </p:cNvSpPr>
          <p:nvPr/>
        </p:nvSpPr>
        <p:spPr bwMode="auto">
          <a:xfrm>
            <a:off x="1652588" y="2146300"/>
            <a:ext cx="3582987" cy="3057525"/>
          </a:xfrm>
          <a:prstGeom prst="line">
            <a:avLst/>
          </a:prstGeom>
          <a:noFill/>
          <a:ln w="63500">
            <a:solidFill>
              <a:srgbClr val="1492C7"/>
            </a:solidFill>
            <a:round/>
            <a:headEnd/>
            <a:tailEnd/>
          </a:ln>
        </p:spPr>
        <p:txBody>
          <a:bodyPr>
            <a:prstTxWarp prst="textNoShape">
              <a:avLst/>
            </a:prstTxWarp>
          </a:bodyPr>
          <a:lstStyle/>
          <a:p>
            <a:endParaRPr lang="en-US"/>
          </a:p>
        </p:txBody>
      </p:sp>
      <p:sp>
        <p:nvSpPr>
          <p:cNvPr id="44038" name="Text Box 9"/>
          <p:cNvSpPr txBox="1">
            <a:spLocks noChangeArrowheads="1"/>
          </p:cNvSpPr>
          <p:nvPr/>
        </p:nvSpPr>
        <p:spPr bwMode="auto">
          <a:xfrm>
            <a:off x="5386388" y="4949825"/>
            <a:ext cx="914400" cy="635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endParaRPr lang="en-US" sz="3600">
              <a:latin typeface="Arial" pitchFamily="-107" charset="0"/>
              <a:cs typeface="Arial" pitchFamily="-107" charset="0"/>
            </a:endParaRPr>
          </a:p>
        </p:txBody>
      </p:sp>
      <p:cxnSp>
        <p:nvCxnSpPr>
          <p:cNvPr id="9" name="Straight Arrow Connector 8"/>
          <p:cNvCxnSpPr/>
          <p:nvPr/>
        </p:nvCxnSpPr>
        <p:spPr>
          <a:xfrm rot="10800000">
            <a:off x="2971800" y="2984500"/>
            <a:ext cx="1143000" cy="9906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0" name="Text Box 10"/>
          <p:cNvSpPr txBox="1">
            <a:spLocks noChangeArrowheads="1"/>
          </p:cNvSpPr>
          <p:nvPr/>
        </p:nvSpPr>
        <p:spPr bwMode="auto">
          <a:xfrm>
            <a:off x="6138863" y="2000250"/>
            <a:ext cx="2646362" cy="22098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The price of movie tickets increases</a:t>
            </a:r>
          </a:p>
        </p:txBody>
      </p:sp>
      <p:sp>
        <p:nvSpPr>
          <p:cNvPr id="11" name="Oval 10"/>
          <p:cNvSpPr/>
          <p:nvPr/>
        </p:nvSpPr>
        <p:spPr>
          <a:xfrm>
            <a:off x="2514600" y="28321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2" name="Oval 11"/>
          <p:cNvSpPr/>
          <p:nvPr/>
        </p:nvSpPr>
        <p:spPr>
          <a:xfrm>
            <a:off x="3962400" y="4127500"/>
            <a:ext cx="304800" cy="304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
        <p:nvSpPr>
          <p:cNvPr id="13" name="Text Box 10"/>
          <p:cNvSpPr txBox="1">
            <a:spLocks noChangeArrowheads="1"/>
          </p:cNvSpPr>
          <p:nvPr/>
        </p:nvSpPr>
        <p:spPr bwMode="auto">
          <a:xfrm>
            <a:off x="0" y="2755900"/>
            <a:ext cx="7620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$20</a:t>
            </a:r>
            <a:endParaRPr lang="en-US" sz="2800">
              <a:latin typeface="Arial" pitchFamily="-107" charset="0"/>
              <a:cs typeface="Arial" pitchFamily="-107" charset="0"/>
            </a:endParaRPr>
          </a:p>
        </p:txBody>
      </p:sp>
      <p:sp>
        <p:nvSpPr>
          <p:cNvPr id="44044" name="Text Box 10"/>
          <p:cNvSpPr txBox="1">
            <a:spLocks noChangeArrowheads="1"/>
          </p:cNvSpPr>
          <p:nvPr/>
        </p:nvSpPr>
        <p:spPr bwMode="auto">
          <a:xfrm>
            <a:off x="76200" y="3975100"/>
            <a:ext cx="7620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$15</a:t>
            </a:r>
            <a:endParaRPr lang="en-US" sz="2800">
              <a:latin typeface="Arial" pitchFamily="-107" charset="0"/>
              <a:cs typeface="Arial" pitchFamily="-107" charset="0"/>
            </a:endParaRPr>
          </a:p>
        </p:txBody>
      </p:sp>
      <p:sp>
        <p:nvSpPr>
          <p:cNvPr id="15" name="Text Box 10"/>
          <p:cNvSpPr txBox="1">
            <a:spLocks noChangeArrowheads="1"/>
          </p:cNvSpPr>
          <p:nvPr/>
        </p:nvSpPr>
        <p:spPr bwMode="auto">
          <a:xfrm>
            <a:off x="2438400" y="5727700"/>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2</a:t>
            </a:r>
            <a:endParaRPr lang="en-US" sz="2800">
              <a:latin typeface="Arial" pitchFamily="-107" charset="0"/>
              <a:cs typeface="Arial" pitchFamily="-107" charset="0"/>
            </a:endParaRPr>
          </a:p>
        </p:txBody>
      </p:sp>
      <p:sp>
        <p:nvSpPr>
          <p:cNvPr id="44046" name="Text Box 10"/>
          <p:cNvSpPr txBox="1">
            <a:spLocks noChangeArrowheads="1"/>
          </p:cNvSpPr>
          <p:nvPr/>
        </p:nvSpPr>
        <p:spPr bwMode="auto">
          <a:xfrm>
            <a:off x="3962400" y="5727700"/>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3</a:t>
            </a:r>
            <a:endParaRPr lang="en-US" sz="2800">
              <a:latin typeface="Arial" pitchFamily="-107" charset="0"/>
              <a:cs typeface="Arial" pitchFamily="-107" charset="0"/>
            </a:endParaRPr>
          </a:p>
        </p:txBody>
      </p:sp>
      <p:cxnSp>
        <p:nvCxnSpPr>
          <p:cNvPr id="17" name="Straight Connector 16"/>
          <p:cNvCxnSpPr/>
          <p:nvPr/>
        </p:nvCxnSpPr>
        <p:spPr>
          <a:xfrm rot="10800000">
            <a:off x="838200" y="2984500"/>
            <a:ext cx="1828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838200" y="4279900"/>
            <a:ext cx="32766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1295400" y="4356100"/>
            <a:ext cx="2743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390900" y="5003800"/>
            <a:ext cx="14478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1" name="Text Box 10"/>
          <p:cNvSpPr txBox="1">
            <a:spLocks noChangeArrowheads="1"/>
          </p:cNvSpPr>
          <p:nvPr/>
        </p:nvSpPr>
        <p:spPr bwMode="auto">
          <a:xfrm>
            <a:off x="2667000" y="2374900"/>
            <a:ext cx="5334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B</a:t>
            </a:r>
            <a:endParaRPr lang="en-US" sz="2800">
              <a:latin typeface="Arial" pitchFamily="-107" charset="0"/>
              <a:cs typeface="Arial" pitchFamily="-107" charset="0"/>
            </a:endParaRPr>
          </a:p>
        </p:txBody>
      </p:sp>
      <p:sp>
        <p:nvSpPr>
          <p:cNvPr id="44052" name="Text Box 10"/>
          <p:cNvSpPr txBox="1">
            <a:spLocks noChangeArrowheads="1"/>
          </p:cNvSpPr>
          <p:nvPr/>
        </p:nvSpPr>
        <p:spPr bwMode="auto">
          <a:xfrm>
            <a:off x="4343400" y="3822700"/>
            <a:ext cx="4572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A</a:t>
            </a:r>
            <a:endParaRPr lang="en-US" sz="2800">
              <a:latin typeface="Arial" pitchFamily="-107" charset="0"/>
              <a:cs typeface="Arial" pitchFamily="-107" charset="0"/>
            </a:endParaRPr>
          </a:p>
        </p:txBody>
      </p:sp>
      <p:cxnSp>
        <p:nvCxnSpPr>
          <p:cNvPr id="23" name="Straight Arrow Connector 22"/>
          <p:cNvCxnSpPr/>
          <p:nvPr/>
        </p:nvCxnSpPr>
        <p:spPr>
          <a:xfrm rot="5400000" flipH="1" flipV="1">
            <a:off x="1066801" y="3594100"/>
            <a:ext cx="1066800" cy="3175"/>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10800000">
            <a:off x="2819400" y="4889500"/>
            <a:ext cx="1220788" cy="15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flipV="1">
            <a:off x="825500" y="5702300"/>
            <a:ext cx="4648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blinds(horizontal)">
                                      <p:cBhvr>
                                        <p:cTn id="11" dur="500"/>
                                        <p:tgtEl>
                                          <p:spTgt spid="21"/>
                                        </p:tgtEl>
                                      </p:cBhvr>
                                    </p:animEffect>
                                  </p:childTnLst>
                                </p:cTn>
                              </p:par>
                              <p:par>
                                <p:cTn id="12" presetID="3" presetClass="entr" presetSubtype="1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blinds(horizontal)">
                                      <p:cBhvr>
                                        <p:cTn id="14" dur="500"/>
                                        <p:tgtEl>
                                          <p:spTgt spid="11"/>
                                        </p:tgtEl>
                                      </p:cBhvr>
                                    </p:animEffect>
                                  </p:childTnLst>
                                </p:cTn>
                              </p:par>
                              <p:par>
                                <p:cTn id="15" presetID="3" presetClass="entr" presetSubtype="1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par>
                                <p:cTn id="18" presetID="3" presetClass="entr" presetSubtype="1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blinds(horizontal)">
                                      <p:cBhvr>
                                        <p:cTn id="20" dur="500"/>
                                        <p:tgtEl>
                                          <p:spTgt spid="24"/>
                                        </p:tgtEl>
                                      </p:cBhvr>
                                    </p:animEffect>
                                  </p:childTnLst>
                                </p:cTn>
                              </p:par>
                              <p:par>
                                <p:cTn id="21" presetID="3" presetClass="entr" presetSubtype="1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linds(horizontal)">
                                      <p:cBhvr>
                                        <p:cTn id="23" dur="500"/>
                                        <p:tgtEl>
                                          <p:spTgt spid="23"/>
                                        </p:tgtEl>
                                      </p:cBhvr>
                                    </p:animEffect>
                                  </p:childTnLst>
                                </p:cTn>
                              </p:par>
                              <p:par>
                                <p:cTn id="24" presetID="3" presetClass="entr" presetSubtype="10" fill="hold"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linds(horizontal)">
                                      <p:cBhvr>
                                        <p:cTn id="26" dur="500"/>
                                        <p:tgtEl>
                                          <p:spTgt spid="17"/>
                                        </p:tgtEl>
                                      </p:cBhvr>
                                    </p:animEffect>
                                  </p:childTnLst>
                                </p:cTn>
                              </p:par>
                              <p:par>
                                <p:cTn id="27" presetID="3" presetClass="entr" presetSubtype="10" fill="hold" nodeType="with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blinds(horizontal)">
                                      <p:cBhvr>
                                        <p:cTn id="29" dur="500"/>
                                        <p:tgtEl>
                                          <p:spTgt spid="19"/>
                                        </p:tgtEl>
                                      </p:cBhvr>
                                    </p:animEffect>
                                  </p:childTnLst>
                                </p:cTn>
                              </p:par>
                              <p:par>
                                <p:cTn id="30" presetID="3" presetClass="entr" presetSubtype="10" fill="hold" grpId="0"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par>
                                <p:cTn id="33" presetID="3" presetClass="entr" presetSubtype="1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blinds(horizontal)">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P spid="13" grpId="0"/>
      <p:bldP spid="15" grpId="0"/>
      <p:bldP spid="2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6" descr="A graph of three linear demand curves with negative slopes to demonstrate a Shift of the Demand Curve. On the y axis is price per cantaloupe. On the x axis is quantity of cantaloupes. The initial demand curve D1 intersects a point at quantity 6 and price $5. An arrow parallel to D1 indicates that, as price changes, the quantity demanded changes along the curve.  An arrow to the left of D1 indicates a decrease in demand results in the new demand curve D2 that intersects a point at quantity 3 and price $5. A textbox pointing to the leftward pointing arrow reads - Shift to the left: A health warning causes buyers to demand fewer cantaloupes. An arrow to the right of D1 indicates an increase in demand results in the new demand curve D3 that intersects a point at quantity 9 and price $5. A textbox pointing to the rightward pointing arrow reads - Shift to the right: A medical study reports that eating cantaloupe lowers cholesterol, which causes buyers to demand more cantaloupes."/>
          <p:cNvPicPr>
            <a:picLocks noChangeAspect="1"/>
          </p:cNvPicPr>
          <p:nvPr/>
        </p:nvPicPr>
        <p:blipFill>
          <a:blip r:embed="rId3"/>
          <a:srcRect/>
          <a:stretch>
            <a:fillRect/>
          </a:stretch>
        </p:blipFill>
        <p:spPr bwMode="auto">
          <a:xfrm>
            <a:off x="401638" y="1697038"/>
            <a:ext cx="8077200" cy="4930775"/>
          </a:xfrm>
          <a:prstGeom prst="rect">
            <a:avLst/>
          </a:prstGeom>
          <a:noFill/>
          <a:ln w="9525">
            <a:noFill/>
            <a:miter lim="800000"/>
            <a:headEnd/>
            <a:tailEnd/>
          </a:ln>
        </p:spPr>
      </p:pic>
      <p:pic>
        <p:nvPicPr>
          <p:cNvPr id="15" name="Picture 14"/>
          <p:cNvPicPr>
            <a:picLocks noChangeAspect="1"/>
          </p:cNvPicPr>
          <p:nvPr/>
        </p:nvPicPr>
        <p:blipFill>
          <a:blip r:embed="rId4"/>
          <a:srcRect/>
          <a:stretch>
            <a:fillRect/>
          </a:stretch>
        </p:blipFill>
        <p:spPr bwMode="auto">
          <a:xfrm>
            <a:off x="1624013" y="2360613"/>
            <a:ext cx="3446462" cy="4191000"/>
          </a:xfrm>
          <a:prstGeom prst="rect">
            <a:avLst/>
          </a:prstGeom>
          <a:noFill/>
          <a:ln w="9525">
            <a:noFill/>
            <a:miter lim="800000"/>
            <a:headEnd/>
            <a:tailEnd/>
          </a:ln>
        </p:spPr>
      </p:pic>
      <p:pic>
        <p:nvPicPr>
          <p:cNvPr id="11" name="Picture 10"/>
          <p:cNvPicPr>
            <a:picLocks noChangeAspect="1"/>
          </p:cNvPicPr>
          <p:nvPr/>
        </p:nvPicPr>
        <p:blipFill>
          <a:blip r:embed="rId5"/>
          <a:srcRect/>
          <a:stretch>
            <a:fillRect/>
          </a:stretch>
        </p:blipFill>
        <p:spPr bwMode="auto">
          <a:xfrm>
            <a:off x="4894263" y="2087563"/>
            <a:ext cx="4249737" cy="4398962"/>
          </a:xfrm>
          <a:prstGeom prst="rect">
            <a:avLst/>
          </a:prstGeom>
          <a:noFill/>
          <a:ln w="9525">
            <a:noFill/>
            <a:miter lim="800000"/>
            <a:headEnd/>
            <a:tailEnd/>
          </a:ln>
        </p:spPr>
      </p:pic>
      <p:pic>
        <p:nvPicPr>
          <p:cNvPr id="46084" name="Picture 7"/>
          <p:cNvPicPr>
            <a:picLocks noChangeAspect="1"/>
          </p:cNvPicPr>
          <p:nvPr/>
        </p:nvPicPr>
        <p:blipFill>
          <a:blip r:embed="rId6"/>
          <a:srcRect/>
          <a:stretch>
            <a:fillRect/>
          </a:stretch>
        </p:blipFill>
        <p:spPr bwMode="auto">
          <a:xfrm>
            <a:off x="3387725" y="2376488"/>
            <a:ext cx="3248025" cy="3802062"/>
          </a:xfrm>
          <a:prstGeom prst="rect">
            <a:avLst/>
          </a:prstGeom>
          <a:noFill/>
          <a:ln w="9525">
            <a:solidFill>
              <a:srgbClr val="000000"/>
            </a:solidFill>
            <a:miter lim="800000"/>
            <a:headEnd/>
            <a:tailEnd/>
          </a:ln>
        </p:spPr>
      </p:pic>
      <p:pic>
        <p:nvPicPr>
          <p:cNvPr id="12" name="Picture 11"/>
          <p:cNvPicPr>
            <a:picLocks noChangeAspect="1"/>
          </p:cNvPicPr>
          <p:nvPr/>
        </p:nvPicPr>
        <p:blipFill>
          <a:blip r:embed="rId7"/>
          <a:srcRect/>
          <a:stretch>
            <a:fillRect/>
          </a:stretch>
        </p:blipFill>
        <p:spPr bwMode="auto">
          <a:xfrm>
            <a:off x="1352550" y="4016375"/>
            <a:ext cx="3449638" cy="2476500"/>
          </a:xfrm>
          <a:prstGeom prst="rect">
            <a:avLst/>
          </a:prstGeom>
          <a:noFill/>
          <a:ln w="9525">
            <a:noFill/>
            <a:miter lim="800000"/>
            <a:headEnd/>
            <a:tailEnd/>
          </a:ln>
        </p:spPr>
      </p:pic>
      <p:pic>
        <p:nvPicPr>
          <p:cNvPr id="4" name="Picture 3"/>
          <p:cNvPicPr>
            <a:picLocks noChangeAspect="1"/>
          </p:cNvPicPr>
          <p:nvPr/>
        </p:nvPicPr>
        <p:blipFill>
          <a:blip r:embed="rId8"/>
          <a:srcRect/>
          <a:stretch>
            <a:fillRect/>
          </a:stretch>
        </p:blipFill>
        <p:spPr bwMode="auto">
          <a:xfrm>
            <a:off x="3309938" y="4067175"/>
            <a:ext cx="1306512" cy="514350"/>
          </a:xfrm>
          <a:prstGeom prst="rect">
            <a:avLst/>
          </a:prstGeom>
          <a:noFill/>
          <a:ln w="9525">
            <a:noFill/>
            <a:miter lim="800000"/>
            <a:headEnd/>
            <a:tailEnd/>
          </a:ln>
        </p:spPr>
      </p:pic>
      <p:pic>
        <p:nvPicPr>
          <p:cNvPr id="6" name="Picture 5"/>
          <p:cNvPicPr>
            <a:picLocks noChangeAspect="1"/>
          </p:cNvPicPr>
          <p:nvPr/>
        </p:nvPicPr>
        <p:blipFill>
          <a:blip r:embed="rId9"/>
          <a:srcRect/>
          <a:stretch>
            <a:fillRect/>
          </a:stretch>
        </p:blipFill>
        <p:spPr bwMode="auto">
          <a:xfrm>
            <a:off x="4013200" y="2795588"/>
            <a:ext cx="1843088" cy="2335212"/>
          </a:xfrm>
          <a:prstGeom prst="rect">
            <a:avLst/>
          </a:prstGeom>
          <a:noFill/>
          <a:ln w="9525">
            <a:noFill/>
            <a:miter lim="800000"/>
            <a:headEnd/>
            <a:tailEnd/>
          </a:ln>
        </p:spPr>
      </p:pic>
      <p:pic>
        <p:nvPicPr>
          <p:cNvPr id="13" name="Picture 12"/>
          <p:cNvPicPr>
            <a:picLocks noChangeAspect="1"/>
          </p:cNvPicPr>
          <p:nvPr/>
        </p:nvPicPr>
        <p:blipFill>
          <a:blip r:embed="rId10"/>
          <a:srcRect/>
          <a:stretch>
            <a:fillRect/>
          </a:stretch>
        </p:blipFill>
        <p:spPr bwMode="auto">
          <a:xfrm>
            <a:off x="4786313" y="4060825"/>
            <a:ext cx="1517650" cy="528638"/>
          </a:xfrm>
          <a:prstGeom prst="rect">
            <a:avLst/>
          </a:prstGeom>
          <a:noFill/>
          <a:ln w="9525">
            <a:noFill/>
            <a:miter lim="800000"/>
            <a:headEnd/>
            <a:tailEnd/>
          </a:ln>
        </p:spPr>
      </p:pic>
      <p:sp>
        <p:nvSpPr>
          <p:cNvPr id="46089" name="Title 9"/>
          <p:cNvSpPr>
            <a:spLocks noGrp="1"/>
          </p:cNvSpPr>
          <p:nvPr>
            <p:ph type="title"/>
          </p:nvPr>
        </p:nvSpPr>
        <p:spPr>
          <a:xfrm>
            <a:off x="457200" y="0"/>
            <a:ext cx="8229600" cy="1527175"/>
          </a:xfrm>
        </p:spPr>
        <p:txBody>
          <a:bodyPr/>
          <a:lstStyle/>
          <a:p>
            <a:r>
              <a:rPr lang="en-US">
                <a:latin typeface="Arial" pitchFamily="-107" charset="0"/>
                <a:cs typeface="Arial" pitchFamily="-107" charset="0"/>
              </a:rPr>
              <a:t>Changes in Demand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left)">
                                      <p:cBhvr>
                                        <p:cTn id="12" dur="500"/>
                                        <p:tgtEl>
                                          <p:spTgt spid="1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righ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left)">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Previously</a:t>
            </a:r>
          </a:p>
        </p:txBody>
      </p:sp>
      <p:sp>
        <p:nvSpPr>
          <p:cNvPr id="11266" name="Content Placeholder 2"/>
          <p:cNvSpPr>
            <a:spLocks noGrp="1"/>
          </p:cNvSpPr>
          <p:nvPr>
            <p:ph idx="1"/>
          </p:nvPr>
        </p:nvSpPr>
        <p:spPr>
          <a:xfrm>
            <a:off x="457200" y="1712913"/>
            <a:ext cx="8229600" cy="4895850"/>
          </a:xfrm>
        </p:spPr>
        <p:txBody>
          <a:bodyPr/>
          <a:lstStyle/>
          <a:p>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Scarcity</a:t>
            </a:r>
            <a:r>
              <a:rPr lang="ja-JP" altLang="en-US" sz="3200" dirty="0">
                <a:latin typeface="Arial" pitchFamily="-107" charset="0"/>
                <a:cs typeface="Arial" pitchFamily="-107" charset="0"/>
              </a:rPr>
              <a:t>”</a:t>
            </a:r>
            <a:r>
              <a:rPr lang="en-US" altLang="ja-JP" sz="3200" dirty="0">
                <a:latin typeface="Arial" pitchFamily="-107" charset="0"/>
                <a:cs typeface="Arial" pitchFamily="-107" charset="0"/>
              </a:rPr>
              <a:t> refers to the limited nature of </a:t>
            </a:r>
            <a:r>
              <a:rPr lang="en-US" altLang="ja-JP" sz="3200" dirty="0" smtClean="0">
                <a:latin typeface="Arial" pitchFamily="-107" charset="0"/>
                <a:cs typeface="Arial" pitchFamily="-107" charset="0"/>
              </a:rPr>
              <a:t>society</a:t>
            </a:r>
            <a:r>
              <a:rPr lang="en-US" altLang="ja-JP" sz="3200" dirty="0">
                <a:latin typeface="Arial" pitchFamily="-107" charset="0"/>
                <a:cs typeface="Arial" pitchFamily="-107" charset="0"/>
              </a:rPr>
              <a:t>'</a:t>
            </a:r>
            <a:r>
              <a:rPr lang="en-US" altLang="ja-JP" sz="3200" dirty="0" smtClean="0">
                <a:latin typeface="Arial" pitchFamily="-107" charset="0"/>
                <a:cs typeface="Arial" pitchFamily="-107" charset="0"/>
              </a:rPr>
              <a:t>s </a:t>
            </a:r>
            <a:r>
              <a:rPr lang="en-US" altLang="ja-JP" sz="3200" dirty="0">
                <a:latin typeface="Arial" pitchFamily="-107" charset="0"/>
                <a:cs typeface="Arial" pitchFamily="-107" charset="0"/>
              </a:rPr>
              <a:t>resources.</a:t>
            </a:r>
          </a:p>
          <a:p>
            <a:endParaRPr lang="en-US" altLang="ja-JP" sz="800" dirty="0">
              <a:latin typeface="Arial" pitchFamily="-107" charset="0"/>
              <a:cs typeface="Arial" pitchFamily="-107" charset="0"/>
            </a:endParaRPr>
          </a:p>
          <a:p>
            <a:r>
              <a:rPr lang="en-US" sz="3200" dirty="0">
                <a:latin typeface="Arial" pitchFamily="-107" charset="0"/>
                <a:cs typeface="Arial" pitchFamily="-107" charset="0"/>
              </a:rPr>
              <a:t>The production possibilities frontier (PPF) is an illustration of the goods and services an economy is capable of producing.</a:t>
            </a:r>
          </a:p>
          <a:p>
            <a:endParaRPr lang="en-US" sz="800" dirty="0">
              <a:latin typeface="Arial" pitchFamily="-107" charset="0"/>
              <a:cs typeface="Arial" pitchFamily="-107" charset="0"/>
            </a:endParaRPr>
          </a:p>
          <a:p>
            <a:r>
              <a:rPr lang="en-US" sz="3200" dirty="0">
                <a:latin typeface="Arial" pitchFamily="-107" charset="0"/>
                <a:cs typeface="Arial" pitchFamily="-107" charset="0"/>
              </a:rPr>
              <a:t>Trade is mutually beneficial for both parties involved.</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Demand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6147" name="Content Placeholder 2"/>
          <p:cNvSpPr>
            <a:spLocks noGrp="1"/>
          </p:cNvSpPr>
          <p:nvPr>
            <p:ph idx="1"/>
          </p:nvPr>
        </p:nvSpPr>
        <p:spPr>
          <a:xfrm>
            <a:off x="457200" y="1712913"/>
            <a:ext cx="6446838" cy="4459287"/>
          </a:xfrm>
        </p:spPr>
        <p:txBody>
          <a:bodyPr/>
          <a:lstStyle/>
          <a:p>
            <a:pPr marL="514350" indent="-514350" eaLnBrk="1" hangingPunct="1">
              <a:buFont typeface="Arial" pitchFamily="-107" charset="0"/>
              <a:buAutoNum type="arabicPeriod"/>
            </a:pPr>
            <a:r>
              <a:rPr lang="en-US" sz="3200" b="1">
                <a:latin typeface="Arial" pitchFamily="-107" charset="0"/>
                <a:cs typeface="Arial" pitchFamily="-107" charset="0"/>
              </a:rPr>
              <a:t>Changes in income</a:t>
            </a:r>
          </a:p>
          <a:p>
            <a:pPr marL="514350" indent="-514350" eaLnBrk="1" hangingPunct="1">
              <a:buFont typeface="Arial" pitchFamily="-107" charset="0"/>
              <a:buAutoNum type="arabicPeriod"/>
            </a:pPr>
            <a:endParaRPr lang="en-US" sz="3200" b="1">
              <a:latin typeface="Arial" pitchFamily="-107" charset="0"/>
              <a:cs typeface="Arial" pitchFamily="-107" charset="0"/>
            </a:endParaRPr>
          </a:p>
          <a:p>
            <a:pPr marL="514350" indent="-514350" eaLnBrk="1" hangingPunct="1"/>
            <a:r>
              <a:rPr lang="en-US" sz="2800" b="1">
                <a:solidFill>
                  <a:srgbClr val="1492C7"/>
                </a:solidFill>
                <a:latin typeface="Arial" pitchFamily="-107" charset="0"/>
                <a:cs typeface="Arial" pitchFamily="-107" charset="0"/>
              </a:rPr>
              <a:t>Normal good</a:t>
            </a:r>
          </a:p>
          <a:p>
            <a:pPr lvl="1" eaLnBrk="1" hangingPunct="1"/>
            <a:r>
              <a:rPr lang="en-US" sz="2400">
                <a:latin typeface="Arial" pitchFamily="-107" charset="0"/>
                <a:cs typeface="Arial" pitchFamily="-107" charset="0"/>
              </a:rPr>
              <a:t>Good we buy more of when we get more income</a:t>
            </a:r>
          </a:p>
          <a:p>
            <a:pPr lvl="1" eaLnBrk="1" hangingPunct="1"/>
            <a:endParaRPr lang="en-US" sz="2400">
              <a:latin typeface="Arial" pitchFamily="-107" charset="0"/>
              <a:cs typeface="Arial" pitchFamily="-107" charset="0"/>
            </a:endParaRPr>
          </a:p>
          <a:p>
            <a:pPr marL="514350" indent="-514350" eaLnBrk="1" hangingPunct="1"/>
            <a:endParaRPr lang="en-US" sz="1000">
              <a:latin typeface="Arial" pitchFamily="-107" charset="0"/>
              <a:cs typeface="Arial" pitchFamily="-107" charset="0"/>
            </a:endParaRPr>
          </a:p>
          <a:p>
            <a:pPr marL="514350" indent="-514350" eaLnBrk="1" hangingPunct="1"/>
            <a:r>
              <a:rPr lang="en-US" sz="2800" b="1">
                <a:solidFill>
                  <a:srgbClr val="1492C7"/>
                </a:solidFill>
                <a:latin typeface="Arial" pitchFamily="-107" charset="0"/>
                <a:cs typeface="Arial" pitchFamily="-107" charset="0"/>
              </a:rPr>
              <a:t>Inferior good</a:t>
            </a:r>
          </a:p>
          <a:p>
            <a:pPr lvl="1" eaLnBrk="1" hangingPunct="1"/>
            <a:r>
              <a:rPr lang="en-US" sz="2400">
                <a:latin typeface="Arial" pitchFamily="-107" charset="0"/>
                <a:cs typeface="Arial" pitchFamily="-107" charset="0"/>
              </a:rPr>
              <a:t>Good we buy less of when we get more income</a:t>
            </a:r>
          </a:p>
        </p:txBody>
      </p:sp>
      <p:pic>
        <p:nvPicPr>
          <p:cNvPr id="5" name="Picture 11" descr="A person walks in front of an Urban Outfitters store. "/>
          <p:cNvPicPr>
            <a:picLocks noChangeAspect="1" noChangeArrowheads="1"/>
          </p:cNvPicPr>
          <p:nvPr/>
        </p:nvPicPr>
        <p:blipFill>
          <a:blip r:embed="rId3"/>
          <a:srcRect/>
          <a:stretch>
            <a:fillRect/>
          </a:stretch>
        </p:blipFill>
        <p:spPr bwMode="auto">
          <a:xfrm>
            <a:off x="7026275" y="2274888"/>
            <a:ext cx="1771650" cy="2468562"/>
          </a:xfrm>
          <a:prstGeom prst="rect">
            <a:avLst/>
          </a:prstGeom>
          <a:noFill/>
          <a:ln w="9525">
            <a:noFill/>
            <a:miter lim="800000"/>
            <a:headEnd/>
            <a:tailEnd/>
          </a:ln>
        </p:spPr>
      </p:pic>
      <p:pic>
        <p:nvPicPr>
          <p:cNvPr id="6" name="Picture 11" descr="Four packets of shrimp flavored Ramen noodles."/>
          <p:cNvPicPr>
            <a:picLocks noChangeAspect="1" noChangeArrowheads="1"/>
          </p:cNvPicPr>
          <p:nvPr/>
        </p:nvPicPr>
        <p:blipFill>
          <a:blip r:embed="rId4"/>
          <a:srcRect b="4803"/>
          <a:stretch>
            <a:fillRect/>
          </a:stretch>
        </p:blipFill>
        <p:spPr bwMode="auto">
          <a:xfrm>
            <a:off x="3817272" y="3985451"/>
            <a:ext cx="2744336" cy="1324926"/>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Demand</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6147" name="Content Placeholder 2"/>
          <p:cNvSpPr>
            <a:spLocks noGrp="1"/>
          </p:cNvSpPr>
          <p:nvPr>
            <p:ph idx="1"/>
          </p:nvPr>
        </p:nvSpPr>
        <p:spPr>
          <a:xfrm>
            <a:off x="457200" y="1712913"/>
            <a:ext cx="8229600" cy="4895850"/>
          </a:xfrm>
        </p:spPr>
        <p:txBody>
          <a:bodyPr/>
          <a:lstStyle/>
          <a:p>
            <a:pPr marL="514350" indent="-514350" eaLnBrk="1" hangingPunct="1">
              <a:buFont typeface="Arial" pitchFamily="-107" charset="0"/>
              <a:buNone/>
            </a:pPr>
            <a:r>
              <a:rPr lang="en-US" sz="3200" b="1">
                <a:latin typeface="Arial" pitchFamily="-107" charset="0"/>
                <a:cs typeface="Arial" pitchFamily="-107" charset="0"/>
              </a:rPr>
              <a:t>2. Price of related goods</a:t>
            </a:r>
          </a:p>
          <a:p>
            <a:pPr marL="514350" indent="-514350" eaLnBrk="1" hangingPunct="1"/>
            <a:r>
              <a:rPr lang="en-US" sz="2800" b="1">
                <a:solidFill>
                  <a:srgbClr val="1492C7"/>
                </a:solidFill>
                <a:latin typeface="Arial" pitchFamily="-107" charset="0"/>
                <a:cs typeface="Arial" pitchFamily="-107" charset="0"/>
              </a:rPr>
              <a:t>Complements</a:t>
            </a:r>
          </a:p>
          <a:p>
            <a:pPr lvl="1" eaLnBrk="1" hangingPunct="1"/>
            <a:r>
              <a:rPr lang="en-US" sz="2400">
                <a:latin typeface="Arial" pitchFamily="-107" charset="0"/>
                <a:cs typeface="Arial" pitchFamily="-107" charset="0"/>
              </a:rPr>
              <a:t>Two goods used together</a:t>
            </a:r>
          </a:p>
          <a:p>
            <a:pPr marL="514350" indent="-514350" eaLnBrk="1" hangingPunct="1"/>
            <a:endParaRPr lang="en-US" sz="1000">
              <a:latin typeface="Arial" pitchFamily="-107" charset="0"/>
              <a:cs typeface="Arial" pitchFamily="-107" charset="0"/>
            </a:endParaRPr>
          </a:p>
          <a:p>
            <a:pPr marL="514350" indent="-514350" eaLnBrk="1" hangingPunct="1"/>
            <a:r>
              <a:rPr lang="en-US" sz="2800" b="1">
                <a:solidFill>
                  <a:srgbClr val="1492C7"/>
                </a:solidFill>
                <a:latin typeface="Arial" pitchFamily="-107" charset="0"/>
                <a:cs typeface="Arial" pitchFamily="-107" charset="0"/>
              </a:rPr>
              <a:t>Substitutes</a:t>
            </a:r>
          </a:p>
          <a:p>
            <a:pPr lvl="1" eaLnBrk="1" hangingPunct="1"/>
            <a:r>
              <a:rPr lang="en-US" sz="2400">
                <a:latin typeface="Arial" pitchFamily="-107" charset="0"/>
                <a:cs typeface="Arial" pitchFamily="-107" charset="0"/>
              </a:rPr>
              <a:t>Goods that can be used in place of each other</a:t>
            </a:r>
          </a:p>
          <a:p>
            <a:pPr lvl="1" eaLnBrk="1" hangingPunct="1"/>
            <a:endParaRPr lang="en-US" sz="2800">
              <a:latin typeface="Arial" pitchFamily="-107" charset="0"/>
              <a:cs typeface="Arial" pitchFamily="-107" charset="0"/>
            </a:endParaRPr>
          </a:p>
        </p:txBody>
      </p:sp>
      <p:pic>
        <p:nvPicPr>
          <p:cNvPr id="4" name="Picture 11" descr="A package of Red Vines and a bottle of Mr. Pibb sitting on top of a piece of paper with writing on it. It reads: Red Vines plus Mr. Pibb equals crazy delicious."/>
          <p:cNvPicPr>
            <a:picLocks noChangeAspect="1" noChangeArrowheads="1"/>
          </p:cNvPicPr>
          <p:nvPr/>
        </p:nvPicPr>
        <p:blipFill>
          <a:blip r:embed="rId3"/>
          <a:srcRect/>
          <a:stretch>
            <a:fillRect/>
          </a:stretch>
        </p:blipFill>
        <p:spPr bwMode="auto">
          <a:xfrm>
            <a:off x="5359400" y="1993900"/>
            <a:ext cx="2540000" cy="1955800"/>
          </a:xfrm>
          <a:prstGeom prst="rect">
            <a:avLst/>
          </a:prstGeom>
          <a:noFill/>
          <a:ln w="9525">
            <a:noFill/>
            <a:miter lim="800000"/>
            <a:headEnd/>
            <a:tailEnd/>
          </a:ln>
        </p:spPr>
      </p:pic>
      <p:pic>
        <p:nvPicPr>
          <p:cNvPr id="5" name="Picture 12" descr="Two DiGiorno pizza boxes."/>
          <p:cNvPicPr>
            <a:picLocks noChangeAspect="1" noChangeArrowheads="1"/>
          </p:cNvPicPr>
          <p:nvPr/>
        </p:nvPicPr>
        <p:blipFill>
          <a:blip r:embed="rId4"/>
          <a:srcRect/>
          <a:stretch>
            <a:fillRect/>
          </a:stretch>
        </p:blipFill>
        <p:spPr bwMode="auto">
          <a:xfrm>
            <a:off x="2498725" y="4387850"/>
            <a:ext cx="1749640" cy="2323963"/>
          </a:xfrm>
          <a:prstGeom prst="rect">
            <a:avLst/>
          </a:prstGeom>
          <a:noFill/>
          <a:ln w="9525">
            <a:noFill/>
            <a:miter lim="800000"/>
            <a:headEnd/>
            <a:tailEnd/>
          </a:ln>
        </p:spPr>
      </p:pic>
      <p:pic>
        <p:nvPicPr>
          <p:cNvPr id="7" name="Picture 12" descr="Slice of pizza."/>
          <p:cNvPicPr>
            <a:picLocks noChangeAspect="1" noChangeArrowheads="1"/>
          </p:cNvPicPr>
          <p:nvPr/>
        </p:nvPicPr>
        <p:blipFill>
          <a:blip r:embed="rId5"/>
          <a:stretch>
            <a:fillRect/>
          </a:stretch>
        </p:blipFill>
        <p:spPr bwMode="auto">
          <a:xfrm>
            <a:off x="4649011" y="4556370"/>
            <a:ext cx="2320725" cy="198692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14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457200" y="0"/>
            <a:ext cx="8229600" cy="1519238"/>
          </a:xfrm>
        </p:spPr>
        <p:txBody>
          <a:bodyPr/>
          <a:lstStyle/>
          <a:p>
            <a:r>
              <a:rPr lang="en-US">
                <a:latin typeface="Helvetica Neue" pitchFamily="-107" charset="0"/>
                <a:cs typeface="Arial" pitchFamily="-107" charset="0"/>
              </a:rPr>
              <a:t>Prices of Related Goods</a:t>
            </a:r>
          </a:p>
        </p:txBody>
      </p:sp>
      <p:sp>
        <p:nvSpPr>
          <p:cNvPr id="52226" name="Content Placeholder 2"/>
          <p:cNvSpPr>
            <a:spLocks noGrp="1"/>
          </p:cNvSpPr>
          <p:nvPr>
            <p:ph idx="4294967295"/>
          </p:nvPr>
        </p:nvSpPr>
        <p:spPr>
          <a:xfrm>
            <a:off x="276225" y="1227138"/>
            <a:ext cx="8229600" cy="546100"/>
          </a:xfrm>
        </p:spPr>
        <p:txBody>
          <a:bodyPr/>
          <a:lstStyle/>
          <a:p>
            <a:r>
              <a:rPr lang="en-US" sz="3200">
                <a:latin typeface="Arial" pitchFamily="-107" charset="0"/>
                <a:cs typeface="Arial" pitchFamily="-107" charset="0"/>
              </a:rPr>
              <a:t>Event: Price of peanut butter increases</a:t>
            </a:r>
          </a:p>
        </p:txBody>
      </p:sp>
      <p:sp>
        <p:nvSpPr>
          <p:cNvPr id="52227" name="Line 2"/>
          <p:cNvSpPr>
            <a:spLocks noChangeShapeType="1"/>
          </p:cNvSpPr>
          <p:nvPr/>
        </p:nvSpPr>
        <p:spPr bwMode="auto">
          <a:xfrm>
            <a:off x="1143000" y="3457575"/>
            <a:ext cx="0" cy="249713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2228" name="Text Box 6"/>
          <p:cNvSpPr txBox="1">
            <a:spLocks noChangeArrowheads="1"/>
          </p:cNvSpPr>
          <p:nvPr/>
        </p:nvSpPr>
        <p:spPr bwMode="auto">
          <a:xfrm>
            <a:off x="685800" y="3228975"/>
            <a:ext cx="404813"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P</a:t>
            </a:r>
            <a:endParaRPr lang="en-US" sz="2800">
              <a:latin typeface="Arial" pitchFamily="-107" charset="0"/>
              <a:cs typeface="Arial" pitchFamily="-107" charset="0"/>
            </a:endParaRPr>
          </a:p>
        </p:txBody>
      </p:sp>
      <p:cxnSp>
        <p:nvCxnSpPr>
          <p:cNvPr id="8" name="Straight Connector 7"/>
          <p:cNvCxnSpPr/>
          <p:nvPr/>
        </p:nvCxnSpPr>
        <p:spPr>
          <a:xfrm flipH="1">
            <a:off x="1143000" y="5948363"/>
            <a:ext cx="2667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 name="Text Box 6"/>
          <p:cNvSpPr txBox="1">
            <a:spLocks noChangeArrowheads="1"/>
          </p:cNvSpPr>
          <p:nvPr/>
        </p:nvSpPr>
        <p:spPr bwMode="auto">
          <a:xfrm>
            <a:off x="1219200" y="1946275"/>
            <a:ext cx="2590800" cy="1295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400" dirty="0">
                <a:latin typeface="Arial" charset="0"/>
                <a:ea typeface="Arial" charset="0"/>
                <a:cs typeface="Arial" charset="0"/>
              </a:rPr>
              <a:t>Peanut butter:</a:t>
            </a:r>
          </a:p>
          <a:p>
            <a:pPr eaLnBrk="1" hangingPunct="1">
              <a:spcAft>
                <a:spcPts val="1000"/>
              </a:spcAft>
            </a:pPr>
            <a:r>
              <a:rPr lang="en-US" sz="2400" dirty="0">
                <a:latin typeface="Arial" charset="0"/>
                <a:ea typeface="Arial" charset="0"/>
                <a:cs typeface="Arial" charset="0"/>
              </a:rPr>
              <a:t>Movement along the demand curve</a:t>
            </a:r>
          </a:p>
        </p:txBody>
      </p:sp>
      <p:grpSp>
        <p:nvGrpSpPr>
          <p:cNvPr id="2" name="Group 40"/>
          <p:cNvGrpSpPr>
            <a:grpSpLocks/>
          </p:cNvGrpSpPr>
          <p:nvPr/>
        </p:nvGrpSpPr>
        <p:grpSpPr bwMode="auto">
          <a:xfrm>
            <a:off x="457200" y="3838575"/>
            <a:ext cx="3833813" cy="2667000"/>
            <a:chOff x="457200" y="3733800"/>
            <a:chExt cx="3833813" cy="2667000"/>
          </a:xfrm>
        </p:grpSpPr>
        <p:grpSp>
          <p:nvGrpSpPr>
            <p:cNvPr id="52246" name="Group 38"/>
            <p:cNvGrpSpPr>
              <a:grpSpLocks/>
            </p:cNvGrpSpPr>
            <p:nvPr/>
          </p:nvGrpSpPr>
          <p:grpSpPr bwMode="auto">
            <a:xfrm>
              <a:off x="457200" y="3962400"/>
              <a:ext cx="609600" cy="1219200"/>
              <a:chOff x="457200" y="3962400"/>
              <a:chExt cx="609600" cy="1219200"/>
            </a:xfrm>
          </p:grpSpPr>
          <p:sp>
            <p:nvSpPr>
              <p:cNvPr id="52261" name="Text Box 10"/>
              <p:cNvSpPr txBox="1">
                <a:spLocks noChangeArrowheads="1"/>
              </p:cNvSpPr>
              <p:nvPr/>
            </p:nvSpPr>
            <p:spPr bwMode="auto">
              <a:xfrm>
                <a:off x="457200" y="3962400"/>
                <a:ext cx="6096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$4</a:t>
                </a:r>
                <a:endParaRPr lang="en-US" sz="2800">
                  <a:latin typeface="Arial" pitchFamily="-107" charset="0"/>
                  <a:cs typeface="Arial" pitchFamily="-107" charset="0"/>
                </a:endParaRPr>
              </a:p>
            </p:txBody>
          </p:sp>
          <p:sp>
            <p:nvSpPr>
              <p:cNvPr id="52262" name="Text Box 10"/>
              <p:cNvSpPr txBox="1">
                <a:spLocks noChangeArrowheads="1"/>
              </p:cNvSpPr>
              <p:nvPr/>
            </p:nvSpPr>
            <p:spPr bwMode="auto">
              <a:xfrm>
                <a:off x="457200" y="4648200"/>
                <a:ext cx="6096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$3</a:t>
                </a:r>
                <a:endParaRPr lang="en-US" sz="2800">
                  <a:latin typeface="Arial" pitchFamily="-107" charset="0"/>
                  <a:cs typeface="Arial" pitchFamily="-107" charset="0"/>
                </a:endParaRPr>
              </a:p>
            </p:txBody>
          </p:sp>
          <p:cxnSp>
            <p:nvCxnSpPr>
              <p:cNvPr id="28" name="Straight Arrow Connector 27"/>
              <p:cNvCxnSpPr/>
              <p:nvPr/>
            </p:nvCxnSpPr>
            <p:spPr>
              <a:xfrm flipV="1">
                <a:off x="990600" y="4267200"/>
                <a:ext cx="0" cy="455613"/>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2247" name="Group 37"/>
            <p:cNvGrpSpPr>
              <a:grpSpLocks/>
            </p:cNvGrpSpPr>
            <p:nvPr/>
          </p:nvGrpSpPr>
          <p:grpSpPr bwMode="auto">
            <a:xfrm>
              <a:off x="1905000" y="5867400"/>
              <a:ext cx="1524000" cy="533400"/>
              <a:chOff x="1905000" y="5867400"/>
              <a:chExt cx="1524000" cy="533400"/>
            </a:xfrm>
          </p:grpSpPr>
          <p:sp>
            <p:nvSpPr>
              <p:cNvPr id="52258" name="Text Box 10"/>
              <p:cNvSpPr txBox="1">
                <a:spLocks noChangeArrowheads="1"/>
              </p:cNvSpPr>
              <p:nvPr/>
            </p:nvSpPr>
            <p:spPr bwMode="auto">
              <a:xfrm>
                <a:off x="1905000" y="5867400"/>
                <a:ext cx="6858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2</a:t>
                </a:r>
                <a:endParaRPr lang="en-US" sz="2800">
                  <a:latin typeface="Arial" pitchFamily="-107" charset="0"/>
                  <a:cs typeface="Arial" pitchFamily="-107" charset="0"/>
                </a:endParaRPr>
              </a:p>
            </p:txBody>
          </p:sp>
          <p:sp>
            <p:nvSpPr>
              <p:cNvPr id="52259" name="Text Box 10"/>
              <p:cNvSpPr txBox="1">
                <a:spLocks noChangeArrowheads="1"/>
              </p:cNvSpPr>
              <p:nvPr/>
            </p:nvSpPr>
            <p:spPr bwMode="auto">
              <a:xfrm>
                <a:off x="2971800" y="5867400"/>
                <a:ext cx="4572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4</a:t>
                </a:r>
                <a:endParaRPr lang="en-US" sz="2800">
                  <a:latin typeface="Arial" pitchFamily="-107" charset="0"/>
                  <a:cs typeface="Arial" pitchFamily="-107" charset="0"/>
                </a:endParaRPr>
              </a:p>
            </p:txBody>
          </p:sp>
          <p:cxnSp>
            <p:nvCxnSpPr>
              <p:cNvPr id="25" name="Straight Arrow Connector 24"/>
              <p:cNvCxnSpPr/>
              <p:nvPr/>
            </p:nvCxnSpPr>
            <p:spPr>
              <a:xfrm flipH="1">
                <a:off x="2286000" y="6096000"/>
                <a:ext cx="609600" cy="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2248" name="Group 39"/>
            <p:cNvGrpSpPr>
              <a:grpSpLocks/>
            </p:cNvGrpSpPr>
            <p:nvPr/>
          </p:nvGrpSpPr>
          <p:grpSpPr bwMode="auto">
            <a:xfrm>
              <a:off x="1143000" y="3733800"/>
              <a:ext cx="3148013" cy="2133600"/>
              <a:chOff x="1143000" y="3733800"/>
              <a:chExt cx="3148013" cy="2133600"/>
            </a:xfrm>
          </p:grpSpPr>
          <p:sp>
            <p:nvSpPr>
              <p:cNvPr id="52249" name="Line 5"/>
              <p:cNvSpPr>
                <a:spLocks noChangeShapeType="1"/>
              </p:cNvSpPr>
              <p:nvPr/>
            </p:nvSpPr>
            <p:spPr bwMode="auto">
              <a:xfrm>
                <a:off x="1600200" y="3886200"/>
                <a:ext cx="2209800" cy="1371600"/>
              </a:xfrm>
              <a:prstGeom prst="line">
                <a:avLst/>
              </a:prstGeom>
              <a:noFill/>
              <a:ln w="38100">
                <a:solidFill>
                  <a:srgbClr val="1492C7"/>
                </a:solidFill>
                <a:round/>
                <a:headEnd/>
                <a:tailEnd/>
              </a:ln>
            </p:spPr>
            <p:txBody>
              <a:bodyPr>
                <a:prstTxWarp prst="textNoShape">
                  <a:avLst/>
                </a:prstTxWarp>
              </a:bodyPr>
              <a:lstStyle/>
              <a:p>
                <a:endParaRPr lang="en-US"/>
              </a:p>
            </p:txBody>
          </p:sp>
          <p:cxnSp>
            <p:nvCxnSpPr>
              <p:cNvPr id="15" name="Straight Arrow Connector 14"/>
              <p:cNvCxnSpPr/>
              <p:nvPr/>
            </p:nvCxnSpPr>
            <p:spPr>
              <a:xfrm flipH="1" flipV="1">
                <a:off x="2362200" y="4191000"/>
                <a:ext cx="762000" cy="4572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43000" y="4191000"/>
                <a:ext cx="914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43000" y="4876800"/>
                <a:ext cx="20574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200400" y="4876800"/>
                <a:ext cx="0" cy="9906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2057400" y="4191000"/>
                <a:ext cx="0" cy="16764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2255" name="Text Box 10"/>
              <p:cNvSpPr txBox="1">
                <a:spLocks noChangeArrowheads="1"/>
              </p:cNvSpPr>
              <p:nvPr/>
            </p:nvSpPr>
            <p:spPr bwMode="auto">
              <a:xfrm>
                <a:off x="3200400" y="4419600"/>
                <a:ext cx="5334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A</a:t>
                </a:r>
                <a:endParaRPr lang="en-US" sz="2800">
                  <a:latin typeface="Arial" pitchFamily="-107" charset="0"/>
                  <a:cs typeface="Arial" pitchFamily="-107" charset="0"/>
                </a:endParaRPr>
              </a:p>
            </p:txBody>
          </p:sp>
          <p:sp>
            <p:nvSpPr>
              <p:cNvPr id="52256" name="Text Box 10"/>
              <p:cNvSpPr txBox="1">
                <a:spLocks noChangeArrowheads="1"/>
              </p:cNvSpPr>
              <p:nvPr/>
            </p:nvSpPr>
            <p:spPr bwMode="auto">
              <a:xfrm>
                <a:off x="1981200" y="3733800"/>
                <a:ext cx="457200" cy="533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2800">
                    <a:cs typeface="Arial" pitchFamily="-107" charset="0"/>
                  </a:rPr>
                  <a:t>B</a:t>
                </a:r>
                <a:endParaRPr lang="en-US" sz="2800">
                  <a:latin typeface="Arial" pitchFamily="-107" charset="0"/>
                  <a:cs typeface="Arial" pitchFamily="-107" charset="0"/>
                </a:endParaRPr>
              </a:p>
            </p:txBody>
          </p:sp>
          <p:sp>
            <p:nvSpPr>
              <p:cNvPr id="52257" name="Text Box 6"/>
              <p:cNvSpPr txBox="1">
                <a:spLocks noChangeArrowheads="1"/>
              </p:cNvSpPr>
              <p:nvPr/>
            </p:nvSpPr>
            <p:spPr bwMode="auto">
              <a:xfrm>
                <a:off x="3886200" y="5181600"/>
                <a:ext cx="404813"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D</a:t>
                </a:r>
                <a:endParaRPr lang="en-US" sz="2800">
                  <a:latin typeface="Arial" pitchFamily="-107" charset="0"/>
                  <a:cs typeface="Arial" pitchFamily="-107" charset="0"/>
                </a:endParaRPr>
              </a:p>
            </p:txBody>
          </p:sp>
        </p:grpSp>
      </p:grpSp>
      <p:sp>
        <p:nvSpPr>
          <p:cNvPr id="52232" name="Text Box 6"/>
          <p:cNvSpPr txBox="1">
            <a:spLocks noChangeArrowheads="1"/>
          </p:cNvSpPr>
          <p:nvPr/>
        </p:nvSpPr>
        <p:spPr bwMode="auto">
          <a:xfrm>
            <a:off x="3733800" y="6048375"/>
            <a:ext cx="404813"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Q</a:t>
            </a:r>
            <a:endParaRPr lang="en-US" sz="2800">
              <a:latin typeface="Arial" pitchFamily="-107" charset="0"/>
              <a:cs typeface="Arial" pitchFamily="-107" charset="0"/>
            </a:endParaRPr>
          </a:p>
        </p:txBody>
      </p:sp>
      <p:sp>
        <p:nvSpPr>
          <p:cNvPr id="52233" name="Line 2"/>
          <p:cNvSpPr>
            <a:spLocks noChangeShapeType="1"/>
          </p:cNvSpPr>
          <p:nvPr/>
        </p:nvSpPr>
        <p:spPr bwMode="auto">
          <a:xfrm>
            <a:off x="5310188" y="3559175"/>
            <a:ext cx="0" cy="2497138"/>
          </a:xfrm>
          <a:prstGeom prst="line">
            <a:avLst/>
          </a:prstGeom>
          <a:noFill/>
          <a:ln w="19050">
            <a:solidFill>
              <a:srgbClr val="000000"/>
            </a:solidFill>
            <a:round/>
            <a:headEnd/>
            <a:tailEnd/>
          </a:ln>
        </p:spPr>
        <p:txBody>
          <a:bodyPr>
            <a:prstTxWarp prst="textNoShape">
              <a:avLst/>
            </a:prstTxWarp>
          </a:bodyPr>
          <a:lstStyle/>
          <a:p>
            <a:endParaRPr lang="en-US"/>
          </a:p>
        </p:txBody>
      </p:sp>
      <p:sp>
        <p:nvSpPr>
          <p:cNvPr id="52234" name="Text Box 6"/>
          <p:cNvSpPr txBox="1">
            <a:spLocks noChangeArrowheads="1"/>
          </p:cNvSpPr>
          <p:nvPr/>
        </p:nvSpPr>
        <p:spPr bwMode="auto">
          <a:xfrm>
            <a:off x="4852988" y="3330575"/>
            <a:ext cx="404812"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P</a:t>
            </a:r>
            <a:endParaRPr lang="en-US" sz="2800">
              <a:latin typeface="Arial" pitchFamily="-107" charset="0"/>
              <a:cs typeface="Arial" pitchFamily="-107" charset="0"/>
            </a:endParaRPr>
          </a:p>
        </p:txBody>
      </p:sp>
      <p:cxnSp>
        <p:nvCxnSpPr>
          <p:cNvPr id="32" name="Straight Connector 31"/>
          <p:cNvCxnSpPr/>
          <p:nvPr/>
        </p:nvCxnSpPr>
        <p:spPr>
          <a:xfrm flipH="1">
            <a:off x="5310188" y="6037263"/>
            <a:ext cx="26670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33" name="Text Box 6"/>
          <p:cNvSpPr txBox="1">
            <a:spLocks noChangeArrowheads="1"/>
          </p:cNvSpPr>
          <p:nvPr/>
        </p:nvSpPr>
        <p:spPr bwMode="auto">
          <a:xfrm>
            <a:off x="5386388" y="2060575"/>
            <a:ext cx="2590800" cy="9906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400" dirty="0">
                <a:latin typeface="Arial" charset="0"/>
                <a:ea typeface="Arial" charset="0"/>
                <a:cs typeface="Arial" charset="0"/>
              </a:rPr>
              <a:t>Jelly:</a:t>
            </a:r>
          </a:p>
          <a:p>
            <a:pPr eaLnBrk="1" hangingPunct="1">
              <a:spcAft>
                <a:spcPts val="1000"/>
              </a:spcAft>
            </a:pPr>
            <a:r>
              <a:rPr lang="en-US" sz="2400" dirty="0">
                <a:latin typeface="Arial" charset="0"/>
                <a:ea typeface="Arial" charset="0"/>
                <a:cs typeface="Arial" charset="0"/>
              </a:rPr>
              <a:t>A shift in demand</a:t>
            </a:r>
          </a:p>
        </p:txBody>
      </p:sp>
      <p:sp>
        <p:nvSpPr>
          <p:cNvPr id="52237" name="Text Box 6"/>
          <p:cNvSpPr txBox="1">
            <a:spLocks noChangeArrowheads="1"/>
          </p:cNvSpPr>
          <p:nvPr/>
        </p:nvSpPr>
        <p:spPr bwMode="auto">
          <a:xfrm>
            <a:off x="7900988" y="6149975"/>
            <a:ext cx="404812" cy="3810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Q</a:t>
            </a:r>
            <a:endParaRPr lang="en-US" sz="2800">
              <a:latin typeface="Arial" pitchFamily="-107" charset="0"/>
              <a:cs typeface="Arial" pitchFamily="-107" charset="0"/>
            </a:endParaRPr>
          </a:p>
        </p:txBody>
      </p:sp>
      <p:grpSp>
        <p:nvGrpSpPr>
          <p:cNvPr id="6" name="Group 41"/>
          <p:cNvGrpSpPr>
            <a:grpSpLocks/>
          </p:cNvGrpSpPr>
          <p:nvPr/>
        </p:nvGrpSpPr>
        <p:grpSpPr bwMode="auto">
          <a:xfrm>
            <a:off x="5486400" y="3787775"/>
            <a:ext cx="2819400" cy="2209800"/>
            <a:chOff x="5486400" y="3581400"/>
            <a:chExt cx="2819400" cy="2209800"/>
          </a:xfrm>
        </p:grpSpPr>
        <p:sp>
          <p:nvSpPr>
            <p:cNvPr id="52241" name="Line 5"/>
            <p:cNvSpPr>
              <a:spLocks noChangeShapeType="1"/>
            </p:cNvSpPr>
            <p:nvPr/>
          </p:nvSpPr>
          <p:spPr bwMode="auto">
            <a:xfrm>
              <a:off x="6248400" y="3581400"/>
              <a:ext cx="1500188" cy="1752600"/>
            </a:xfrm>
            <a:prstGeom prst="line">
              <a:avLst/>
            </a:prstGeom>
            <a:noFill/>
            <a:ln w="38100">
              <a:solidFill>
                <a:srgbClr val="1492C7"/>
              </a:solidFill>
              <a:round/>
              <a:headEnd/>
              <a:tailEnd/>
            </a:ln>
          </p:spPr>
          <p:txBody>
            <a:bodyPr>
              <a:prstTxWarp prst="textNoShape">
                <a:avLst/>
              </a:prstTxWarp>
            </a:bodyPr>
            <a:lstStyle/>
            <a:p>
              <a:endParaRPr lang="en-US"/>
            </a:p>
          </p:txBody>
        </p:sp>
        <p:cxnSp>
          <p:nvCxnSpPr>
            <p:cNvPr id="37" name="Straight Arrow Connector 36"/>
            <p:cNvCxnSpPr/>
            <p:nvPr/>
          </p:nvCxnSpPr>
          <p:spPr>
            <a:xfrm flipH="1">
              <a:off x="6400800" y="4495800"/>
              <a:ext cx="533400" cy="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2243" name="Text Box 6"/>
            <p:cNvSpPr txBox="1">
              <a:spLocks noChangeArrowheads="1"/>
            </p:cNvSpPr>
            <p:nvPr/>
          </p:nvSpPr>
          <p:spPr bwMode="auto">
            <a:xfrm>
              <a:off x="7748588" y="5257800"/>
              <a:ext cx="557212" cy="533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D</a:t>
              </a:r>
              <a:r>
                <a:rPr lang="en-US" sz="2800" baseline="-25000">
                  <a:cs typeface="Arial" pitchFamily="-107" charset="0"/>
                </a:rPr>
                <a:t>1</a:t>
              </a:r>
              <a:endParaRPr lang="en-US" sz="2800" baseline="-25000">
                <a:latin typeface="Arial" pitchFamily="-107" charset="0"/>
                <a:cs typeface="Arial" pitchFamily="-107" charset="0"/>
              </a:endParaRPr>
            </a:p>
          </p:txBody>
        </p:sp>
        <p:sp>
          <p:nvSpPr>
            <p:cNvPr id="52244" name="Line 5"/>
            <p:cNvSpPr>
              <a:spLocks noChangeShapeType="1"/>
            </p:cNvSpPr>
            <p:nvPr/>
          </p:nvSpPr>
          <p:spPr bwMode="auto">
            <a:xfrm>
              <a:off x="5486400" y="3581400"/>
              <a:ext cx="1500188" cy="1752600"/>
            </a:xfrm>
            <a:prstGeom prst="line">
              <a:avLst/>
            </a:prstGeom>
            <a:noFill/>
            <a:ln w="38100">
              <a:solidFill>
                <a:srgbClr val="8DD1DA"/>
              </a:solidFill>
              <a:round/>
              <a:headEnd/>
              <a:tailEnd/>
            </a:ln>
          </p:spPr>
          <p:txBody>
            <a:bodyPr>
              <a:prstTxWarp prst="textNoShape">
                <a:avLst/>
              </a:prstTxWarp>
            </a:bodyPr>
            <a:lstStyle/>
            <a:p>
              <a:endParaRPr lang="en-US"/>
            </a:p>
          </p:txBody>
        </p:sp>
        <p:sp>
          <p:nvSpPr>
            <p:cNvPr id="52245" name="Text Box 6"/>
            <p:cNvSpPr txBox="1">
              <a:spLocks noChangeArrowheads="1"/>
            </p:cNvSpPr>
            <p:nvPr/>
          </p:nvSpPr>
          <p:spPr bwMode="auto">
            <a:xfrm>
              <a:off x="6986588" y="5257800"/>
              <a:ext cx="557212" cy="53340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2800">
                  <a:cs typeface="Arial" pitchFamily="-107" charset="0"/>
                </a:rPr>
                <a:t>D</a:t>
              </a:r>
              <a:r>
                <a:rPr lang="en-US" sz="2800" baseline="-25000">
                  <a:cs typeface="Arial" pitchFamily="-107" charset="0"/>
                </a:rPr>
                <a:t>2</a:t>
              </a:r>
              <a:endParaRPr lang="en-US" sz="2800" baseline="-25000">
                <a:latin typeface="Arial" pitchFamily="-107" charset="0"/>
                <a:cs typeface="Arial" pitchFamily="-107" charset="0"/>
              </a:endParaRPr>
            </a:p>
          </p:txBody>
        </p:sp>
      </p:grpSp>
      <p:pic>
        <p:nvPicPr>
          <p:cNvPr id="52239" name="Picture 41" descr="Jar of Jif peanut butter"/>
          <p:cNvPicPr>
            <a:picLocks noChangeAspect="1" noChangeArrowheads="1"/>
          </p:cNvPicPr>
          <p:nvPr/>
        </p:nvPicPr>
        <p:blipFill>
          <a:blip r:embed="rId3"/>
          <a:srcRect l="14758" t="7993" r="13197" b="6480"/>
          <a:stretch>
            <a:fillRect/>
          </a:stretch>
        </p:blipFill>
        <p:spPr bwMode="auto">
          <a:xfrm>
            <a:off x="377825" y="1943100"/>
            <a:ext cx="687388" cy="1131888"/>
          </a:xfrm>
          <a:prstGeom prst="rect">
            <a:avLst/>
          </a:prstGeom>
          <a:noFill/>
          <a:ln w="9525">
            <a:noFill/>
            <a:miter lim="800000"/>
            <a:headEnd/>
            <a:tailEnd/>
          </a:ln>
        </p:spPr>
      </p:pic>
      <p:pic>
        <p:nvPicPr>
          <p:cNvPr id="52240" name="Picture 42" descr="Jar of Smucker's grape jam."/>
          <p:cNvPicPr>
            <a:picLocks noChangeAspect="1" noChangeArrowheads="1"/>
          </p:cNvPicPr>
          <p:nvPr/>
        </p:nvPicPr>
        <p:blipFill>
          <a:blip r:embed="rId4"/>
          <a:srcRect l="22025" t="8176" r="23470" b="7780"/>
          <a:stretch>
            <a:fillRect/>
          </a:stretch>
        </p:blipFill>
        <p:spPr bwMode="auto">
          <a:xfrm>
            <a:off x="7900988" y="1885949"/>
            <a:ext cx="725488" cy="12985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Demand</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30723" name="Content Placeholder 2"/>
          <p:cNvSpPr>
            <a:spLocks noGrp="1"/>
          </p:cNvSpPr>
          <p:nvPr>
            <p:ph idx="1"/>
          </p:nvPr>
        </p:nvSpPr>
        <p:spPr>
          <a:xfrm>
            <a:off x="457200" y="1712913"/>
            <a:ext cx="8383588" cy="2276475"/>
          </a:xfrm>
        </p:spPr>
        <p:txBody>
          <a:bodyPr/>
          <a:lstStyle/>
          <a:p>
            <a:pPr eaLnBrk="1" hangingPunct="1">
              <a:buFont typeface="Arial" pitchFamily="-107" charset="0"/>
              <a:buNone/>
            </a:pPr>
            <a:r>
              <a:rPr lang="en-US" sz="2800" b="1">
                <a:latin typeface="Arial" pitchFamily="-107" charset="0"/>
                <a:cs typeface="Arial" pitchFamily="-107" charset="0"/>
              </a:rPr>
              <a:t>3. </a:t>
            </a:r>
            <a:r>
              <a:rPr lang="en-US" sz="3200" b="1">
                <a:latin typeface="Arial" pitchFamily="-107" charset="0"/>
                <a:cs typeface="Arial" pitchFamily="-107" charset="0"/>
              </a:rPr>
              <a:t>Changes in Tastes and Preferences</a:t>
            </a:r>
          </a:p>
          <a:p>
            <a:pPr eaLnBrk="1" hangingPunct="1"/>
            <a:r>
              <a:rPr lang="en-US" sz="2800">
                <a:latin typeface="Arial" pitchFamily="-107" charset="0"/>
                <a:cs typeface="Arial" pitchFamily="-107" charset="0"/>
              </a:rPr>
              <a:t>A good may become more fashionable or may go out of style</a:t>
            </a:r>
          </a:p>
          <a:p>
            <a:pPr eaLnBrk="1" hangingPunct="1"/>
            <a:endParaRPr lang="en-US" sz="800">
              <a:latin typeface="Arial" pitchFamily="-107" charset="0"/>
              <a:cs typeface="Arial" pitchFamily="-107" charset="0"/>
            </a:endParaRPr>
          </a:p>
          <a:p>
            <a:pPr eaLnBrk="1" hangingPunct="1"/>
            <a:r>
              <a:rPr lang="en-US" sz="2800">
                <a:latin typeface="Arial" pitchFamily="-107" charset="0"/>
                <a:cs typeface="Arial" pitchFamily="-107" charset="0"/>
              </a:rPr>
              <a:t>A good may come into or go out of season</a:t>
            </a:r>
          </a:p>
        </p:txBody>
      </p:sp>
      <p:pic>
        <p:nvPicPr>
          <p:cNvPr id="5" name="Picture 4" descr="Two women in a clothing store. One of them examines a dress."/>
          <p:cNvPicPr>
            <a:picLocks noChangeAspect="1"/>
          </p:cNvPicPr>
          <p:nvPr/>
        </p:nvPicPr>
        <p:blipFill>
          <a:blip r:embed="rId3"/>
          <a:srcRect l="2216" t="2001" r="2262" b="4421"/>
          <a:stretch>
            <a:fillRect/>
          </a:stretch>
        </p:blipFill>
        <p:spPr>
          <a:xfrm>
            <a:off x="2663364" y="4084907"/>
            <a:ext cx="3817272" cy="255092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Demand</a:t>
            </a:r>
            <a:r>
              <a:rPr lang="en-US">
                <a:latin typeface="Arial" pitchFamily="-107" charset="0"/>
                <a:cs typeface="Arial" pitchFamily="-107" charset="0"/>
              </a:rPr>
              <a:t>—</a:t>
            </a:r>
            <a:r>
              <a:rPr lang="en-US">
                <a:latin typeface="Helvetica Neue" pitchFamily="-107" charset="0"/>
                <a:cs typeface="Arial" pitchFamily="-107" charset="0"/>
              </a:rPr>
              <a:t>4 </a:t>
            </a:r>
          </a:p>
        </p:txBody>
      </p:sp>
      <p:sp>
        <p:nvSpPr>
          <p:cNvPr id="31747" name="Content Placeholder 2"/>
          <p:cNvSpPr>
            <a:spLocks noGrp="1"/>
          </p:cNvSpPr>
          <p:nvPr>
            <p:ph idx="1"/>
          </p:nvPr>
        </p:nvSpPr>
        <p:spPr>
          <a:xfrm>
            <a:off x="457200" y="1712913"/>
            <a:ext cx="8229600" cy="4895850"/>
          </a:xfrm>
        </p:spPr>
        <p:txBody>
          <a:bodyPr/>
          <a:lstStyle/>
          <a:p>
            <a:pPr eaLnBrk="1" hangingPunct="1">
              <a:buFont typeface="Arial" pitchFamily="-107" charset="0"/>
              <a:buNone/>
            </a:pPr>
            <a:r>
              <a:rPr lang="en-US" sz="3200" b="1" dirty="0">
                <a:latin typeface="Arial" pitchFamily="-107" charset="0"/>
                <a:cs typeface="Arial" pitchFamily="-107" charset="0"/>
              </a:rPr>
              <a:t>4. Price expectations</a:t>
            </a:r>
          </a:p>
          <a:p>
            <a:pPr lvl="1" eaLnBrk="1" hangingPunct="1"/>
            <a:r>
              <a:rPr lang="en-US" sz="2800" dirty="0">
                <a:latin typeface="Arial" pitchFamily="-107" charset="0"/>
                <a:cs typeface="Arial" pitchFamily="-107" charset="0"/>
              </a:rPr>
              <a:t>Our consumption </a:t>
            </a:r>
            <a:r>
              <a:rPr lang="en-US" sz="2800" b="1" i="1" dirty="0">
                <a:solidFill>
                  <a:srgbClr val="1492C7"/>
                </a:solidFill>
                <a:latin typeface="Arial" pitchFamily="-107" charset="0"/>
                <a:cs typeface="Arial" pitchFamily="-107" charset="0"/>
              </a:rPr>
              <a:t>today</a:t>
            </a:r>
            <a:r>
              <a:rPr lang="en-US" sz="2800" dirty="0">
                <a:latin typeface="Arial" pitchFamily="-107" charset="0"/>
                <a:cs typeface="Arial" pitchFamily="-107" charset="0"/>
              </a:rPr>
              <a:t> may depend on what we think the price may be </a:t>
            </a:r>
            <a:r>
              <a:rPr lang="en-US" sz="2800" b="1" i="1" dirty="0">
                <a:solidFill>
                  <a:srgbClr val="1492C7"/>
                </a:solidFill>
                <a:latin typeface="Arial" pitchFamily="-107" charset="0"/>
                <a:cs typeface="Arial" pitchFamily="-107" charset="0"/>
              </a:rPr>
              <a:t>tomorrow</a:t>
            </a:r>
          </a:p>
          <a:p>
            <a:pPr lvl="1" eaLnBrk="1" hangingPunct="1"/>
            <a:endParaRPr lang="en-US" sz="800" dirty="0">
              <a:latin typeface="Arial" pitchFamily="-107" charset="0"/>
              <a:cs typeface="Arial" pitchFamily="-107" charset="0"/>
            </a:endParaRPr>
          </a:p>
          <a:p>
            <a:pPr lvl="1" eaLnBrk="1" hangingPunct="1"/>
            <a:endParaRPr lang="en-US" sz="800" dirty="0">
              <a:latin typeface="Arial" pitchFamily="-107" charset="0"/>
              <a:cs typeface="Arial" pitchFamily="-107" charset="0"/>
            </a:endParaRPr>
          </a:p>
          <a:p>
            <a:pPr eaLnBrk="1" hangingPunct="1">
              <a:buFont typeface="Arial" pitchFamily="-107" charset="0"/>
              <a:buNone/>
            </a:pPr>
            <a:r>
              <a:rPr lang="en-US" sz="3200" b="1" dirty="0">
                <a:latin typeface="Arial" pitchFamily="-107" charset="0"/>
                <a:cs typeface="Arial" pitchFamily="-107" charset="0"/>
              </a:rPr>
              <a:t>5. Number of buyers</a:t>
            </a:r>
          </a:p>
          <a:p>
            <a:pPr lvl="1" eaLnBrk="1" hangingPunct="1"/>
            <a:r>
              <a:rPr lang="en-US" sz="2800" dirty="0">
                <a:latin typeface="Arial" pitchFamily="-107" charset="0"/>
                <a:cs typeface="Arial" pitchFamily="-107" charset="0"/>
              </a:rPr>
              <a:t>More individual buyers means more market demand</a:t>
            </a:r>
          </a:p>
          <a:p>
            <a:pPr lvl="1" eaLnBrk="1" hangingPunct="1"/>
            <a:endParaRPr lang="en-US" sz="1000" dirty="0">
              <a:latin typeface="Arial" pitchFamily="-107" charset="0"/>
              <a:cs typeface="Arial" pitchFamily="-107" charset="0"/>
            </a:endParaRPr>
          </a:p>
          <a:p>
            <a:pPr eaLnBrk="1" hangingPunct="1">
              <a:buFont typeface="Calibri" pitchFamily="-107" charset="0"/>
              <a:buAutoNum type="arabicPeriod" startAt="6"/>
            </a:pPr>
            <a:r>
              <a:rPr lang="en-US" sz="3200" b="1" dirty="0">
                <a:latin typeface="Arial" pitchFamily="-107" charset="0"/>
                <a:cs typeface="Arial" pitchFamily="-107" charset="0"/>
              </a:rPr>
              <a:t> Taxes</a:t>
            </a:r>
          </a:p>
          <a:p>
            <a:pPr lvl="1" eaLnBrk="1" hangingPunct="1"/>
            <a:r>
              <a:rPr lang="en-US" sz="2800" dirty="0">
                <a:latin typeface="Arial" pitchFamily="-107" charset="0"/>
                <a:cs typeface="Arial" pitchFamily="-107" charset="0"/>
              </a:rPr>
              <a:t>Excise taxes raise the cost to consumers</a:t>
            </a:r>
          </a:p>
          <a:p>
            <a:pPr lvl="1" eaLnBrk="1" hangingPunct="1">
              <a:buFont typeface="Arial" pitchFamily="-107" charset="0"/>
              <a:buNone/>
            </a:pPr>
            <a:endParaRPr lang="en-US" sz="2800" dirty="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4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4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3 </a:t>
            </a:r>
          </a:p>
        </p:txBody>
      </p:sp>
      <p:grpSp>
        <p:nvGrpSpPr>
          <p:cNvPr id="58370" name="Group 14"/>
          <p:cNvGrpSpPr>
            <a:grpSpLocks/>
          </p:cNvGrpSpPr>
          <p:nvPr/>
        </p:nvGrpSpPr>
        <p:grpSpPr bwMode="auto">
          <a:xfrm>
            <a:off x="152400" y="2286000"/>
            <a:ext cx="8274050" cy="4187825"/>
            <a:chOff x="838200" y="1498956"/>
            <a:chExt cx="8273762" cy="4186913"/>
          </a:xfrm>
        </p:grpSpPr>
        <p:sp>
          <p:nvSpPr>
            <p:cNvPr id="58382"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58383"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58384" name="Text Box 7"/>
            <p:cNvSpPr txBox="1">
              <a:spLocks noChangeArrowheads="1"/>
            </p:cNvSpPr>
            <p:nvPr/>
          </p:nvSpPr>
          <p:spPr bwMode="auto">
            <a:xfrm>
              <a:off x="6834076" y="5319489"/>
              <a:ext cx="2277886" cy="366380"/>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(Big Macs)</a:t>
              </a:r>
              <a:endParaRPr lang="en-US" sz="3600">
                <a:latin typeface="Arial" pitchFamily="-107" charset="0"/>
                <a:cs typeface="Arial" pitchFamily="-107" charset="0"/>
              </a:endParaRPr>
            </a:p>
          </p:txBody>
        </p:sp>
      </p:grpSp>
      <p:grpSp>
        <p:nvGrpSpPr>
          <p:cNvPr id="58371" name="Group 19"/>
          <p:cNvGrpSpPr>
            <a:grpSpLocks/>
          </p:cNvGrpSpPr>
          <p:nvPr/>
        </p:nvGrpSpPr>
        <p:grpSpPr bwMode="auto">
          <a:xfrm>
            <a:off x="1981200" y="2454275"/>
            <a:ext cx="4572000" cy="3362325"/>
            <a:chOff x="2971958" y="1667357"/>
            <a:chExt cx="4572340" cy="3362008"/>
          </a:xfrm>
        </p:grpSpPr>
        <p:sp>
          <p:nvSpPr>
            <p:cNvPr id="58380"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58381"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baseline="-25000">
                <a:latin typeface="Arial" pitchFamily="-107" charset="0"/>
                <a:cs typeface="Arial" pitchFamily="-107" charset="0"/>
              </a:endParaRPr>
            </a:p>
          </p:txBody>
        </p:sp>
      </p:grpSp>
      <p:grpSp>
        <p:nvGrpSpPr>
          <p:cNvPr id="4" name="Group 20"/>
          <p:cNvGrpSpPr>
            <a:grpSpLocks/>
          </p:cNvGrpSpPr>
          <p:nvPr/>
        </p:nvGrpSpPr>
        <p:grpSpPr bwMode="auto">
          <a:xfrm>
            <a:off x="1981200" y="3225800"/>
            <a:ext cx="2590800" cy="1525588"/>
            <a:chOff x="2667000" y="2438400"/>
            <a:chExt cx="2590801" cy="1525588"/>
          </a:xfrm>
        </p:grpSpPr>
        <p:cxnSp>
          <p:nvCxnSpPr>
            <p:cNvPr id="12" name="Straight Arrow Connector 11"/>
            <p:cNvCxnSpPr/>
            <p:nvPr/>
          </p:nvCxnSpPr>
          <p:spPr>
            <a:xfrm rot="10800000">
              <a:off x="2667000" y="24384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495801" y="3962400"/>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1230313" y="2768600"/>
            <a:ext cx="4256087" cy="3224213"/>
            <a:chOff x="1763183" y="1981200"/>
            <a:chExt cx="4256617" cy="3225311"/>
          </a:xfrm>
        </p:grpSpPr>
        <p:sp>
          <p:nvSpPr>
            <p:cNvPr id="58376"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58377"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baseline="-25000">
                <a:latin typeface="Arial" pitchFamily="-107" charset="0"/>
                <a:cs typeface="Arial" pitchFamily="-107" charset="0"/>
              </a:endParaRPr>
            </a:p>
          </p:txBody>
        </p:sp>
      </p:grpSp>
      <p:sp>
        <p:nvSpPr>
          <p:cNvPr id="17" name="Text Box 10"/>
          <p:cNvSpPr txBox="1">
            <a:spLocks noChangeArrowheads="1"/>
          </p:cNvSpPr>
          <p:nvPr/>
        </p:nvSpPr>
        <p:spPr bwMode="auto">
          <a:xfrm>
            <a:off x="5618163" y="2057400"/>
            <a:ext cx="3240087" cy="22860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The price of a Burger King Whopper falls</a:t>
            </a:r>
          </a:p>
        </p:txBody>
      </p:sp>
      <p:cxnSp>
        <p:nvCxnSpPr>
          <p:cNvPr id="18" name="Straight Connector 17"/>
          <p:cNvCxnSpPr/>
          <p:nvPr/>
        </p:nvCxnSpPr>
        <p:spPr>
          <a:xfrm flipH="1">
            <a:off x="673100" y="5995988"/>
            <a:ext cx="62484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4 </a:t>
            </a:r>
          </a:p>
        </p:txBody>
      </p:sp>
      <p:grpSp>
        <p:nvGrpSpPr>
          <p:cNvPr id="60418" name="Group 14"/>
          <p:cNvGrpSpPr>
            <a:grpSpLocks/>
          </p:cNvGrpSpPr>
          <p:nvPr/>
        </p:nvGrpSpPr>
        <p:grpSpPr bwMode="auto">
          <a:xfrm>
            <a:off x="274638" y="2262188"/>
            <a:ext cx="8869362" cy="4216400"/>
            <a:chOff x="838200" y="1498956"/>
            <a:chExt cx="8868974" cy="4216043"/>
          </a:xfrm>
        </p:grpSpPr>
        <p:sp>
          <p:nvSpPr>
            <p:cNvPr id="60430"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60431"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60432" name="Text Box 7"/>
            <p:cNvSpPr txBox="1">
              <a:spLocks noChangeArrowheads="1"/>
            </p:cNvSpPr>
            <p:nvPr/>
          </p:nvSpPr>
          <p:spPr bwMode="auto">
            <a:xfrm>
              <a:off x="6897575" y="5163125"/>
              <a:ext cx="2809599" cy="551874"/>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(steak dinners)</a:t>
              </a:r>
              <a:endParaRPr lang="en-US" sz="3600">
                <a:latin typeface="Arial" pitchFamily="-107" charset="0"/>
                <a:cs typeface="Arial" pitchFamily="-107" charset="0"/>
              </a:endParaRPr>
            </a:p>
          </p:txBody>
        </p:sp>
      </p:grpSp>
      <p:grpSp>
        <p:nvGrpSpPr>
          <p:cNvPr id="60419" name="Group 19"/>
          <p:cNvGrpSpPr>
            <a:grpSpLocks/>
          </p:cNvGrpSpPr>
          <p:nvPr/>
        </p:nvGrpSpPr>
        <p:grpSpPr bwMode="auto">
          <a:xfrm>
            <a:off x="1341438" y="2566988"/>
            <a:ext cx="4572000" cy="3362325"/>
            <a:chOff x="2971958" y="1667357"/>
            <a:chExt cx="4572340" cy="3362008"/>
          </a:xfrm>
        </p:grpSpPr>
        <p:sp>
          <p:nvSpPr>
            <p:cNvPr id="60428"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60429"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baseline="-25000">
                <a:latin typeface="Arial" pitchFamily="-107" charset="0"/>
                <a:cs typeface="Arial" pitchFamily="-107" charset="0"/>
              </a:endParaRPr>
            </a:p>
          </p:txBody>
        </p:sp>
      </p:grpSp>
      <p:grpSp>
        <p:nvGrpSpPr>
          <p:cNvPr id="4" name="Group 20"/>
          <p:cNvGrpSpPr>
            <a:grpSpLocks/>
          </p:cNvGrpSpPr>
          <p:nvPr/>
        </p:nvGrpSpPr>
        <p:grpSpPr bwMode="auto">
          <a:xfrm rot="10800000">
            <a:off x="2408238" y="3176588"/>
            <a:ext cx="2590800" cy="1525587"/>
            <a:chOff x="2667000" y="2438400"/>
            <a:chExt cx="2590801" cy="1525588"/>
          </a:xfrm>
        </p:grpSpPr>
        <p:cxnSp>
          <p:nvCxnSpPr>
            <p:cNvPr id="12" name="Straight Arrow Connector 11"/>
            <p:cNvCxnSpPr/>
            <p:nvPr/>
          </p:nvCxnSpPr>
          <p:spPr>
            <a:xfrm rot="10800000">
              <a:off x="2713038" y="2474912"/>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549776" y="3998913"/>
              <a:ext cx="762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2865438" y="2719388"/>
            <a:ext cx="4256087" cy="3225800"/>
            <a:chOff x="1763183" y="1981200"/>
            <a:chExt cx="4256617" cy="3225311"/>
          </a:xfrm>
        </p:grpSpPr>
        <p:sp>
          <p:nvSpPr>
            <p:cNvPr id="60424"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60425"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baseline="-25000">
                <a:latin typeface="Arial" pitchFamily="-107" charset="0"/>
                <a:cs typeface="Arial" pitchFamily="-107" charset="0"/>
              </a:endParaRPr>
            </a:p>
          </p:txBody>
        </p:sp>
      </p:grpSp>
      <p:sp>
        <p:nvSpPr>
          <p:cNvPr id="17" name="Text Box 10"/>
          <p:cNvSpPr txBox="1">
            <a:spLocks noChangeArrowheads="1"/>
          </p:cNvSpPr>
          <p:nvPr/>
        </p:nvSpPr>
        <p:spPr bwMode="auto">
          <a:xfrm>
            <a:off x="5757863" y="1843088"/>
            <a:ext cx="3216275" cy="22860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You get a pay raise at your job</a:t>
            </a:r>
          </a:p>
        </p:txBody>
      </p:sp>
      <p:cxnSp>
        <p:nvCxnSpPr>
          <p:cNvPr id="18" name="Straight Connector 17"/>
          <p:cNvCxnSpPr/>
          <p:nvPr/>
        </p:nvCxnSpPr>
        <p:spPr>
          <a:xfrm flipH="1">
            <a:off x="795338" y="5970588"/>
            <a:ext cx="63246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5 </a:t>
            </a:r>
          </a:p>
        </p:txBody>
      </p:sp>
      <p:grpSp>
        <p:nvGrpSpPr>
          <p:cNvPr id="62466" name="Group 14"/>
          <p:cNvGrpSpPr>
            <a:grpSpLocks/>
          </p:cNvGrpSpPr>
          <p:nvPr/>
        </p:nvGrpSpPr>
        <p:grpSpPr bwMode="auto">
          <a:xfrm>
            <a:off x="152400" y="2322513"/>
            <a:ext cx="8991600" cy="4216400"/>
            <a:chOff x="838200" y="1498956"/>
            <a:chExt cx="8991206" cy="4216044"/>
          </a:xfrm>
        </p:grpSpPr>
        <p:sp>
          <p:nvSpPr>
            <p:cNvPr id="62478"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62479"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62480" name="Text Box 7"/>
            <p:cNvSpPr txBox="1">
              <a:spLocks noChangeArrowheads="1"/>
            </p:cNvSpPr>
            <p:nvPr/>
          </p:nvSpPr>
          <p:spPr bwMode="auto">
            <a:xfrm>
              <a:off x="6834076" y="5208629"/>
              <a:ext cx="2995330" cy="50637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(generic cheese)</a:t>
              </a:r>
              <a:endParaRPr lang="en-US" sz="3600">
                <a:latin typeface="Arial" pitchFamily="-107" charset="0"/>
                <a:cs typeface="Arial" pitchFamily="-107" charset="0"/>
              </a:endParaRPr>
            </a:p>
          </p:txBody>
        </p:sp>
      </p:grpSp>
      <p:grpSp>
        <p:nvGrpSpPr>
          <p:cNvPr id="62467" name="Group 19"/>
          <p:cNvGrpSpPr>
            <a:grpSpLocks/>
          </p:cNvGrpSpPr>
          <p:nvPr/>
        </p:nvGrpSpPr>
        <p:grpSpPr bwMode="auto">
          <a:xfrm>
            <a:off x="1981200" y="2490788"/>
            <a:ext cx="4572000" cy="3362325"/>
            <a:chOff x="2971958" y="1667357"/>
            <a:chExt cx="4572340" cy="3362008"/>
          </a:xfrm>
        </p:grpSpPr>
        <p:sp>
          <p:nvSpPr>
            <p:cNvPr id="62476"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62477"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baseline="-25000">
                <a:latin typeface="Arial" pitchFamily="-107" charset="0"/>
                <a:cs typeface="Arial" pitchFamily="-107" charset="0"/>
              </a:endParaRPr>
            </a:p>
          </p:txBody>
        </p:sp>
      </p:grpSp>
      <p:grpSp>
        <p:nvGrpSpPr>
          <p:cNvPr id="4" name="Group 20"/>
          <p:cNvGrpSpPr>
            <a:grpSpLocks/>
          </p:cNvGrpSpPr>
          <p:nvPr/>
        </p:nvGrpSpPr>
        <p:grpSpPr bwMode="auto">
          <a:xfrm>
            <a:off x="1981200" y="3262313"/>
            <a:ext cx="2590800" cy="1525587"/>
            <a:chOff x="2667000" y="2438400"/>
            <a:chExt cx="2590801" cy="1525588"/>
          </a:xfrm>
        </p:grpSpPr>
        <p:cxnSp>
          <p:nvCxnSpPr>
            <p:cNvPr id="12" name="Straight Arrow Connector 11"/>
            <p:cNvCxnSpPr/>
            <p:nvPr/>
          </p:nvCxnSpPr>
          <p:spPr>
            <a:xfrm rot="10800000">
              <a:off x="2667000" y="2438400"/>
              <a:ext cx="7620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495801" y="3962401"/>
              <a:ext cx="762000" cy="1587"/>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1230313" y="2805113"/>
            <a:ext cx="4256087" cy="3224212"/>
            <a:chOff x="1763183" y="1981200"/>
            <a:chExt cx="4256617" cy="3225311"/>
          </a:xfrm>
        </p:grpSpPr>
        <p:sp>
          <p:nvSpPr>
            <p:cNvPr id="62472"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62473"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baseline="-25000">
                <a:latin typeface="Arial" pitchFamily="-107" charset="0"/>
                <a:cs typeface="Arial" pitchFamily="-107" charset="0"/>
              </a:endParaRPr>
            </a:p>
          </p:txBody>
        </p:sp>
      </p:grpSp>
      <p:sp>
        <p:nvSpPr>
          <p:cNvPr id="17" name="Text Box 10"/>
          <p:cNvSpPr txBox="1">
            <a:spLocks noChangeArrowheads="1"/>
          </p:cNvSpPr>
          <p:nvPr/>
        </p:nvSpPr>
        <p:spPr bwMode="auto">
          <a:xfrm>
            <a:off x="5926138" y="2093913"/>
            <a:ext cx="2932112" cy="24384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You get a pay raise at your job</a:t>
            </a:r>
          </a:p>
        </p:txBody>
      </p:sp>
      <p:cxnSp>
        <p:nvCxnSpPr>
          <p:cNvPr id="18" name="Straight Connector 17"/>
          <p:cNvCxnSpPr/>
          <p:nvPr/>
        </p:nvCxnSpPr>
        <p:spPr>
          <a:xfrm flipH="1">
            <a:off x="685800" y="6056313"/>
            <a:ext cx="60198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6 </a:t>
            </a:r>
          </a:p>
        </p:txBody>
      </p:sp>
      <p:grpSp>
        <p:nvGrpSpPr>
          <p:cNvPr id="64514" name="Group 14"/>
          <p:cNvGrpSpPr>
            <a:grpSpLocks/>
          </p:cNvGrpSpPr>
          <p:nvPr/>
        </p:nvGrpSpPr>
        <p:grpSpPr bwMode="auto">
          <a:xfrm>
            <a:off x="152400" y="2371725"/>
            <a:ext cx="7805738" cy="4216400"/>
            <a:chOff x="838200" y="1498956"/>
            <a:chExt cx="7805924" cy="4216043"/>
          </a:xfrm>
        </p:grpSpPr>
        <p:sp>
          <p:nvSpPr>
            <p:cNvPr id="64526"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64527"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64528" name="Text Box 7"/>
            <p:cNvSpPr txBox="1">
              <a:spLocks noChangeArrowheads="1"/>
            </p:cNvSpPr>
            <p:nvPr/>
          </p:nvSpPr>
          <p:spPr bwMode="auto">
            <a:xfrm>
              <a:off x="6834076" y="5286410"/>
              <a:ext cx="1810048" cy="428589"/>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(pizza)</a:t>
              </a:r>
              <a:endParaRPr lang="en-US" sz="3600">
                <a:latin typeface="Arial" pitchFamily="-107" charset="0"/>
                <a:cs typeface="Arial" pitchFamily="-107" charset="0"/>
              </a:endParaRPr>
            </a:p>
          </p:txBody>
        </p:sp>
      </p:grpSp>
      <p:grpSp>
        <p:nvGrpSpPr>
          <p:cNvPr id="64515" name="Group 19"/>
          <p:cNvGrpSpPr>
            <a:grpSpLocks/>
          </p:cNvGrpSpPr>
          <p:nvPr/>
        </p:nvGrpSpPr>
        <p:grpSpPr bwMode="auto">
          <a:xfrm>
            <a:off x="1219200" y="2676525"/>
            <a:ext cx="4572000" cy="3362325"/>
            <a:chOff x="2971958" y="1667357"/>
            <a:chExt cx="4572340" cy="3362008"/>
          </a:xfrm>
        </p:grpSpPr>
        <p:sp>
          <p:nvSpPr>
            <p:cNvPr id="64524"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64525"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baseline="-25000">
                <a:latin typeface="Arial" pitchFamily="-107" charset="0"/>
                <a:cs typeface="Arial" pitchFamily="-107" charset="0"/>
              </a:endParaRPr>
            </a:p>
          </p:txBody>
        </p:sp>
      </p:grpSp>
      <p:grpSp>
        <p:nvGrpSpPr>
          <p:cNvPr id="4" name="Group 20"/>
          <p:cNvGrpSpPr>
            <a:grpSpLocks/>
          </p:cNvGrpSpPr>
          <p:nvPr/>
        </p:nvGrpSpPr>
        <p:grpSpPr bwMode="auto">
          <a:xfrm rot="10800000">
            <a:off x="2286000" y="3286125"/>
            <a:ext cx="2590800" cy="1525588"/>
            <a:chOff x="2667000" y="2438400"/>
            <a:chExt cx="2590801" cy="1525588"/>
          </a:xfrm>
        </p:grpSpPr>
        <p:cxnSp>
          <p:nvCxnSpPr>
            <p:cNvPr id="12" name="Straight Arrow Connector 11"/>
            <p:cNvCxnSpPr/>
            <p:nvPr/>
          </p:nvCxnSpPr>
          <p:spPr>
            <a:xfrm rot="10800000">
              <a:off x="2713037" y="2474913"/>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549776" y="3998913"/>
              <a:ext cx="762000"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2743200" y="2828925"/>
            <a:ext cx="4256088" cy="3225800"/>
            <a:chOff x="1763183" y="1981200"/>
            <a:chExt cx="4256617" cy="3225311"/>
          </a:xfrm>
        </p:grpSpPr>
        <p:sp>
          <p:nvSpPr>
            <p:cNvPr id="64520"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64521"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baseline="-25000">
                <a:latin typeface="Arial" pitchFamily="-107" charset="0"/>
                <a:cs typeface="Arial" pitchFamily="-107" charset="0"/>
              </a:endParaRPr>
            </a:p>
          </p:txBody>
        </p:sp>
      </p:grpSp>
      <p:sp>
        <p:nvSpPr>
          <p:cNvPr id="17" name="Text Box 10"/>
          <p:cNvSpPr txBox="1">
            <a:spLocks noChangeArrowheads="1"/>
          </p:cNvSpPr>
          <p:nvPr/>
        </p:nvSpPr>
        <p:spPr bwMode="auto">
          <a:xfrm>
            <a:off x="5799138" y="1846263"/>
            <a:ext cx="2952750" cy="22860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The price of your favorite beverage falls</a:t>
            </a:r>
          </a:p>
        </p:txBody>
      </p:sp>
      <p:cxnSp>
        <p:nvCxnSpPr>
          <p:cNvPr id="18" name="Straight Connector 17"/>
          <p:cNvCxnSpPr/>
          <p:nvPr/>
        </p:nvCxnSpPr>
        <p:spPr>
          <a:xfrm flipH="1">
            <a:off x="673100" y="6080125"/>
            <a:ext cx="61722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7 </a:t>
            </a:r>
          </a:p>
        </p:txBody>
      </p:sp>
      <p:grpSp>
        <p:nvGrpSpPr>
          <p:cNvPr id="66562" name="Group 14"/>
          <p:cNvGrpSpPr>
            <a:grpSpLocks/>
          </p:cNvGrpSpPr>
          <p:nvPr/>
        </p:nvGrpSpPr>
        <p:grpSpPr bwMode="auto">
          <a:xfrm>
            <a:off x="152400" y="2481263"/>
            <a:ext cx="9202738" cy="4068762"/>
            <a:chOff x="838200" y="1498956"/>
            <a:chExt cx="9202865" cy="4067891"/>
          </a:xfrm>
        </p:grpSpPr>
        <p:sp>
          <p:nvSpPr>
            <p:cNvPr id="66574" name="Line 2"/>
            <p:cNvSpPr>
              <a:spLocks noChangeShapeType="1"/>
            </p:cNvSpPr>
            <p:nvPr/>
          </p:nvSpPr>
          <p:spPr bwMode="auto">
            <a:xfrm>
              <a:off x="1358101" y="1697429"/>
              <a:ext cx="0" cy="3518381"/>
            </a:xfrm>
            <a:prstGeom prst="line">
              <a:avLst/>
            </a:prstGeom>
            <a:noFill/>
            <a:ln w="25400">
              <a:solidFill>
                <a:srgbClr val="000000"/>
              </a:solidFill>
              <a:round/>
              <a:headEnd/>
              <a:tailEnd/>
            </a:ln>
          </p:spPr>
          <p:txBody>
            <a:bodyPr>
              <a:prstTxWarp prst="textNoShape">
                <a:avLst/>
              </a:prstTxWarp>
            </a:bodyPr>
            <a:lstStyle/>
            <a:p>
              <a:endParaRPr lang="en-US"/>
            </a:p>
          </p:txBody>
        </p:sp>
        <p:sp>
          <p:nvSpPr>
            <p:cNvPr id="66575" name="Text Box 6"/>
            <p:cNvSpPr txBox="1">
              <a:spLocks noChangeArrowheads="1"/>
            </p:cNvSpPr>
            <p:nvPr/>
          </p:nvSpPr>
          <p:spPr bwMode="auto">
            <a:xfrm>
              <a:off x="838200" y="1498956"/>
              <a:ext cx="557036" cy="405967"/>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P</a:t>
              </a:r>
              <a:endParaRPr lang="en-US" sz="3600">
                <a:latin typeface="Arial" pitchFamily="-107" charset="0"/>
                <a:cs typeface="Arial" pitchFamily="-107" charset="0"/>
              </a:endParaRPr>
            </a:p>
          </p:txBody>
        </p:sp>
        <p:sp>
          <p:nvSpPr>
            <p:cNvPr id="66576" name="Text Box 7"/>
            <p:cNvSpPr txBox="1">
              <a:spLocks noChangeArrowheads="1"/>
            </p:cNvSpPr>
            <p:nvPr/>
          </p:nvSpPr>
          <p:spPr bwMode="auto">
            <a:xfrm>
              <a:off x="7384388" y="5219213"/>
              <a:ext cx="2656677" cy="347634"/>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Q </a:t>
              </a:r>
              <a:r>
                <a:rPr lang="en-US" sz="2800">
                  <a:cs typeface="Arial" pitchFamily="-107" charset="0"/>
                </a:rPr>
                <a:t>(oranges)</a:t>
              </a:r>
              <a:endParaRPr lang="en-US" sz="3600">
                <a:latin typeface="Arial" pitchFamily="-107" charset="0"/>
                <a:cs typeface="Arial" pitchFamily="-107" charset="0"/>
              </a:endParaRPr>
            </a:p>
          </p:txBody>
        </p:sp>
      </p:grpSp>
      <p:grpSp>
        <p:nvGrpSpPr>
          <p:cNvPr id="66563" name="Group 19"/>
          <p:cNvGrpSpPr>
            <a:grpSpLocks/>
          </p:cNvGrpSpPr>
          <p:nvPr/>
        </p:nvGrpSpPr>
        <p:grpSpPr bwMode="auto">
          <a:xfrm>
            <a:off x="762000" y="2786063"/>
            <a:ext cx="4572000" cy="3362325"/>
            <a:chOff x="2971958" y="1667357"/>
            <a:chExt cx="4572340" cy="3362008"/>
          </a:xfrm>
        </p:grpSpPr>
        <p:sp>
          <p:nvSpPr>
            <p:cNvPr id="66572" name="Line 5"/>
            <p:cNvSpPr>
              <a:spLocks noChangeShapeType="1"/>
            </p:cNvSpPr>
            <p:nvPr/>
          </p:nvSpPr>
          <p:spPr bwMode="auto">
            <a:xfrm>
              <a:off x="2971958" y="1667357"/>
              <a:ext cx="3582053" cy="3056781"/>
            </a:xfrm>
            <a:prstGeom prst="line">
              <a:avLst/>
            </a:prstGeom>
            <a:noFill/>
            <a:ln w="63500">
              <a:solidFill>
                <a:srgbClr val="1492C7"/>
              </a:solidFill>
              <a:round/>
              <a:headEnd/>
              <a:tailEnd/>
            </a:ln>
          </p:spPr>
          <p:txBody>
            <a:bodyPr>
              <a:prstTxWarp prst="textNoShape">
                <a:avLst/>
              </a:prstTxWarp>
            </a:bodyPr>
            <a:lstStyle/>
            <a:p>
              <a:endParaRPr lang="en-US"/>
            </a:p>
          </p:txBody>
        </p:sp>
        <p:sp>
          <p:nvSpPr>
            <p:cNvPr id="66573" name="Text Box 9"/>
            <p:cNvSpPr txBox="1">
              <a:spLocks noChangeArrowheads="1"/>
            </p:cNvSpPr>
            <p:nvPr/>
          </p:nvSpPr>
          <p:spPr bwMode="auto">
            <a:xfrm>
              <a:off x="6629830" y="4394854"/>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1</a:t>
              </a:r>
              <a:endParaRPr lang="en-US" sz="3600">
                <a:latin typeface="Arial" pitchFamily="-107" charset="0"/>
                <a:cs typeface="Arial" pitchFamily="-107" charset="0"/>
              </a:endParaRPr>
            </a:p>
          </p:txBody>
        </p:sp>
      </p:grpSp>
      <p:grpSp>
        <p:nvGrpSpPr>
          <p:cNvPr id="4" name="Group 20"/>
          <p:cNvGrpSpPr>
            <a:grpSpLocks/>
          </p:cNvGrpSpPr>
          <p:nvPr/>
        </p:nvGrpSpPr>
        <p:grpSpPr bwMode="auto">
          <a:xfrm rot="10800000">
            <a:off x="1600200" y="3395663"/>
            <a:ext cx="4114800" cy="1525587"/>
            <a:chOff x="3365269" y="2438400"/>
            <a:chExt cx="1892532" cy="1525588"/>
          </a:xfrm>
        </p:grpSpPr>
        <p:cxnSp>
          <p:nvCxnSpPr>
            <p:cNvPr id="12" name="Straight Arrow Connector 11"/>
            <p:cNvCxnSpPr/>
            <p:nvPr/>
          </p:nvCxnSpPr>
          <p:spPr>
            <a:xfrm rot="10800000">
              <a:off x="3386443" y="2474912"/>
              <a:ext cx="1016360" cy="15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a:off x="4196172" y="3998913"/>
              <a:ext cx="1086454" cy="1588"/>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5" name="Group 18"/>
          <p:cNvGrpSpPr>
            <a:grpSpLocks/>
          </p:cNvGrpSpPr>
          <p:nvPr/>
        </p:nvGrpSpPr>
        <p:grpSpPr bwMode="auto">
          <a:xfrm>
            <a:off x="3581400" y="2938463"/>
            <a:ext cx="4256088" cy="3225800"/>
            <a:chOff x="1763183" y="1981200"/>
            <a:chExt cx="4256617" cy="3225311"/>
          </a:xfrm>
        </p:grpSpPr>
        <p:sp>
          <p:nvSpPr>
            <p:cNvPr id="66568" name="Line 5"/>
            <p:cNvSpPr>
              <a:spLocks noChangeShapeType="1"/>
            </p:cNvSpPr>
            <p:nvPr/>
          </p:nvSpPr>
          <p:spPr bwMode="auto">
            <a:xfrm>
              <a:off x="1763183" y="1981200"/>
              <a:ext cx="3342217" cy="2841770"/>
            </a:xfrm>
            <a:prstGeom prst="line">
              <a:avLst/>
            </a:prstGeom>
            <a:noFill/>
            <a:ln w="63500">
              <a:solidFill>
                <a:srgbClr val="75AFB7"/>
              </a:solidFill>
              <a:round/>
              <a:headEnd/>
              <a:tailEnd/>
            </a:ln>
          </p:spPr>
          <p:txBody>
            <a:bodyPr>
              <a:prstTxWarp prst="textNoShape">
                <a:avLst/>
              </a:prstTxWarp>
            </a:bodyPr>
            <a:lstStyle/>
            <a:p>
              <a:endParaRPr lang="en-US"/>
            </a:p>
          </p:txBody>
        </p:sp>
        <p:sp>
          <p:nvSpPr>
            <p:cNvPr id="66569" name="Text Box 9"/>
            <p:cNvSpPr txBox="1">
              <a:spLocks noChangeArrowheads="1"/>
            </p:cNvSpPr>
            <p:nvPr/>
          </p:nvSpPr>
          <p:spPr bwMode="auto">
            <a:xfrm>
              <a:off x="5105332" y="4572000"/>
              <a:ext cx="914468" cy="634511"/>
            </a:xfrm>
            <a:prstGeom prst="rect">
              <a:avLst/>
            </a:prstGeom>
            <a:noFill/>
            <a:ln w="25400">
              <a:noFill/>
              <a:miter lim="800000"/>
              <a:headEnd/>
              <a:tailEnd/>
            </a:ln>
          </p:spPr>
          <p:txBody>
            <a:bodyPr lIns="45232" tIns="22616" rIns="45232" bIns="22616">
              <a:prstTxWarp prst="textNoShape">
                <a:avLst/>
              </a:prstTxWarp>
            </a:bodyPr>
            <a:lstStyle/>
            <a:p>
              <a:pPr eaLnBrk="1" hangingPunct="1">
                <a:spcAft>
                  <a:spcPts val="1000"/>
                </a:spcAft>
              </a:pPr>
              <a:r>
                <a:rPr lang="en-US" sz="3600">
                  <a:cs typeface="Arial" pitchFamily="-107" charset="0"/>
                </a:rPr>
                <a:t>D</a:t>
              </a:r>
              <a:r>
                <a:rPr lang="en-US" sz="3600" baseline="-25000">
                  <a:cs typeface="Arial" pitchFamily="-107" charset="0"/>
                </a:rPr>
                <a:t>2</a:t>
              </a:r>
              <a:endParaRPr lang="en-US" sz="3600">
                <a:latin typeface="Arial" pitchFamily="-107" charset="0"/>
                <a:cs typeface="Arial" pitchFamily="-107" charset="0"/>
              </a:endParaRPr>
            </a:p>
          </p:txBody>
        </p:sp>
      </p:grpSp>
      <p:sp>
        <p:nvSpPr>
          <p:cNvPr id="17" name="Text Box 10"/>
          <p:cNvSpPr txBox="1">
            <a:spLocks noChangeArrowheads="1"/>
          </p:cNvSpPr>
          <p:nvPr/>
        </p:nvSpPr>
        <p:spPr bwMode="auto">
          <a:xfrm>
            <a:off x="5694363" y="1866900"/>
            <a:ext cx="3252787" cy="2743200"/>
          </a:xfrm>
          <a:prstGeom prst="rect">
            <a:avLst/>
          </a:prstGeom>
          <a:noFill/>
          <a:ln w="25400">
            <a:noFill/>
            <a:miter lim="800000"/>
            <a:headEnd/>
            <a:tailEnd/>
          </a:ln>
        </p:spPr>
        <p:txBody>
          <a:bodyPr>
            <a:prstTxWarp prst="textNoShape">
              <a:avLst/>
            </a:prstTxWarp>
          </a:bodyPr>
          <a:lstStyle/>
          <a:p>
            <a:pPr eaLnBrk="1" hangingPunct="1">
              <a:spcAft>
                <a:spcPts val="1000"/>
              </a:spcAft>
            </a:pPr>
            <a:r>
              <a:rPr lang="en-US" sz="3200" b="1" dirty="0">
                <a:solidFill>
                  <a:srgbClr val="1492C7"/>
                </a:solidFill>
                <a:latin typeface="Arial" charset="0"/>
                <a:ea typeface="Arial" charset="0"/>
                <a:cs typeface="Arial" charset="0"/>
              </a:rPr>
              <a:t>Event:</a:t>
            </a:r>
          </a:p>
          <a:p>
            <a:pPr eaLnBrk="1" hangingPunct="1">
              <a:spcAft>
                <a:spcPts val="1000"/>
              </a:spcAft>
            </a:pPr>
            <a:r>
              <a:rPr lang="en-US" sz="3200" dirty="0">
                <a:latin typeface="Arial" charset="0"/>
                <a:ea typeface="Arial" charset="0"/>
                <a:cs typeface="Arial" charset="0"/>
              </a:rPr>
              <a:t>Doctors discover that oranges cure baldness</a:t>
            </a:r>
          </a:p>
        </p:txBody>
      </p:sp>
      <p:cxnSp>
        <p:nvCxnSpPr>
          <p:cNvPr id="18" name="Straight Connector 17"/>
          <p:cNvCxnSpPr/>
          <p:nvPr/>
        </p:nvCxnSpPr>
        <p:spPr>
          <a:xfrm flipH="1">
            <a:off x="673100" y="6191250"/>
            <a:ext cx="7010400" cy="0"/>
          </a:xfrm>
          <a:prstGeom prst="line">
            <a:avLst/>
          </a:prstGeom>
          <a:ln w="19050" cmpd="sng">
            <a:solidFill>
              <a:schemeClr val="tx1"/>
            </a:solidFill>
            <a:prstDash val="soli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ox(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checkerboard(across)">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Big Questions</a:t>
            </a:r>
          </a:p>
        </p:txBody>
      </p:sp>
      <p:sp>
        <p:nvSpPr>
          <p:cNvPr id="7171"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a:latin typeface="Arial" pitchFamily="-107" charset="0"/>
                <a:cs typeface="Arial" pitchFamily="-107" charset="0"/>
              </a:rPr>
              <a:t>What are the fundamentals of markets?</a:t>
            </a:r>
          </a:p>
          <a:p>
            <a:pPr marL="514350" indent="-514350">
              <a:buFont typeface="Calibri" pitchFamily="-107" charset="0"/>
              <a:buAutoNum type="arabicPeriod"/>
            </a:pPr>
            <a:endParaRPr lang="en-US" sz="2800">
              <a:latin typeface="Arial" pitchFamily="-107" charset="0"/>
              <a:cs typeface="Arial" pitchFamily="-107" charset="0"/>
            </a:endParaRPr>
          </a:p>
          <a:p>
            <a:pPr marL="514350" indent="-514350">
              <a:buFont typeface="Calibri" pitchFamily="-107" charset="0"/>
              <a:buAutoNum type="arabicPeriod"/>
            </a:pPr>
            <a:r>
              <a:rPr lang="en-US" sz="2800">
                <a:latin typeface="Arial" pitchFamily="-107" charset="0"/>
                <a:cs typeface="Arial" pitchFamily="-107" charset="0"/>
              </a:rPr>
              <a:t>What determines demand?</a:t>
            </a:r>
          </a:p>
          <a:p>
            <a:pPr marL="514350" indent="-514350">
              <a:buFont typeface="Calibri" pitchFamily="-107" charset="0"/>
              <a:buAutoNum type="arabicPeriod"/>
            </a:pPr>
            <a:endParaRPr lang="en-US" sz="2800">
              <a:latin typeface="Arial" pitchFamily="-107" charset="0"/>
              <a:cs typeface="Arial" pitchFamily="-107" charset="0"/>
            </a:endParaRPr>
          </a:p>
          <a:p>
            <a:pPr marL="514350" indent="-514350">
              <a:buFont typeface="Calibri" pitchFamily="-107" charset="0"/>
              <a:buAutoNum type="arabicPeriod"/>
            </a:pPr>
            <a:r>
              <a:rPr lang="en-US" sz="2800">
                <a:latin typeface="Arial" pitchFamily="-107" charset="0"/>
                <a:cs typeface="Arial" pitchFamily="-107" charset="0"/>
              </a:rPr>
              <a:t>What determines supply?</a:t>
            </a:r>
          </a:p>
          <a:p>
            <a:pPr marL="514350" indent="-514350">
              <a:buFont typeface="Calibri" pitchFamily="-107" charset="0"/>
              <a:buAutoNum type="arabicPeriod"/>
            </a:pPr>
            <a:endParaRPr lang="en-US" sz="2800">
              <a:latin typeface="Arial" pitchFamily="-107" charset="0"/>
              <a:cs typeface="Arial" pitchFamily="-107" charset="0"/>
            </a:endParaRPr>
          </a:p>
          <a:p>
            <a:pPr marL="514350" indent="-514350">
              <a:buFont typeface="Calibri" pitchFamily="-107" charset="0"/>
              <a:buAutoNum type="arabicPeriod"/>
            </a:pPr>
            <a:r>
              <a:rPr lang="en-US" sz="2800">
                <a:latin typeface="Arial" pitchFamily="-107" charset="0"/>
                <a:cs typeface="Arial" pitchFamily="-107" charset="0"/>
              </a:rPr>
              <a:t>How do supply and demand shifts affect a market?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1">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8 </a:t>
            </a:r>
          </a:p>
        </p:txBody>
      </p:sp>
      <p:sp>
        <p:nvSpPr>
          <p:cNvPr id="68610" name="Content Placeholder 2"/>
          <p:cNvSpPr>
            <a:spLocks noGrp="1"/>
          </p:cNvSpPr>
          <p:nvPr>
            <p:ph idx="1"/>
          </p:nvPr>
        </p:nvSpPr>
        <p:spPr>
          <a:xfrm>
            <a:off x="457200" y="1712913"/>
            <a:ext cx="5362575" cy="4895850"/>
          </a:xfrm>
        </p:spPr>
        <p:txBody>
          <a:bodyPr/>
          <a:lstStyle/>
          <a:p>
            <a:r>
              <a:rPr lang="en-US" sz="2800" dirty="0">
                <a:latin typeface="Arial" pitchFamily="-107" charset="0"/>
                <a:cs typeface="Arial" pitchFamily="-107" charset="0"/>
              </a:rPr>
              <a:t>The following three questions are considering the market for the same good:</a:t>
            </a:r>
          </a:p>
          <a:p>
            <a:endParaRPr lang="en-US" sz="800" dirty="0">
              <a:latin typeface="Arial" pitchFamily="-107" charset="0"/>
              <a:cs typeface="Arial" pitchFamily="-107" charset="0"/>
            </a:endParaRPr>
          </a:p>
          <a:p>
            <a:pPr algn="ctr">
              <a:buFont typeface="Arial" pitchFamily="-107" charset="0"/>
              <a:buNone/>
            </a:pPr>
            <a:r>
              <a:rPr lang="en-US" sz="4000" b="1" dirty="0">
                <a:solidFill>
                  <a:srgbClr val="1727D7"/>
                </a:solidFill>
                <a:latin typeface="Arial" pitchFamily="-107" charset="0"/>
                <a:cs typeface="Arial" pitchFamily="-107" charset="0"/>
              </a:rPr>
              <a:t>PEPSI</a:t>
            </a:r>
          </a:p>
          <a:p>
            <a:pPr algn="ctr">
              <a:buFont typeface="Arial" pitchFamily="-107" charset="0"/>
              <a:buNone/>
            </a:pPr>
            <a:endParaRPr lang="en-US" sz="800" dirty="0">
              <a:latin typeface="Arial" pitchFamily="-107" charset="0"/>
              <a:cs typeface="Arial" pitchFamily="-107" charset="0"/>
            </a:endParaRPr>
          </a:p>
          <a:p>
            <a:r>
              <a:rPr lang="en-US" sz="2800" dirty="0">
                <a:latin typeface="Arial" pitchFamily="-107" charset="0"/>
                <a:cs typeface="Arial" pitchFamily="-107" charset="0"/>
              </a:rPr>
              <a:t>We are considering:</a:t>
            </a:r>
          </a:p>
          <a:p>
            <a:pPr lvl="1"/>
            <a:r>
              <a:rPr lang="en-US" sz="2400" dirty="0">
                <a:latin typeface="Arial" pitchFamily="-107" charset="0"/>
                <a:cs typeface="Arial" pitchFamily="-107" charset="0"/>
              </a:rPr>
              <a:t>Change in quantity demanded (movement)</a:t>
            </a:r>
          </a:p>
          <a:p>
            <a:pPr lvl="1"/>
            <a:r>
              <a:rPr lang="en-US" sz="2400" dirty="0">
                <a:latin typeface="Arial" pitchFamily="-107" charset="0"/>
                <a:cs typeface="Arial" pitchFamily="-107" charset="0"/>
              </a:rPr>
              <a:t>Change in demand (shift)</a:t>
            </a:r>
          </a:p>
        </p:txBody>
      </p:sp>
      <p:pic>
        <p:nvPicPr>
          <p:cNvPr id="68611" name="Picture 5" descr="G:\DirkTextbookN\Jpegs(All)\NewjpgsJuly\dreamstimesmall_17964430.jpg"/>
          <p:cNvPicPr>
            <a:picLocks noChangeAspect="1" noChangeArrowheads="1"/>
          </p:cNvPicPr>
          <p:nvPr/>
        </p:nvPicPr>
        <p:blipFill>
          <a:blip r:embed="rId3"/>
          <a:srcRect/>
          <a:stretch>
            <a:fillRect/>
          </a:stretch>
        </p:blipFill>
        <p:spPr bwMode="auto">
          <a:xfrm>
            <a:off x="5791200" y="1785938"/>
            <a:ext cx="3192463" cy="47926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8610">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8.1 </a:t>
            </a:r>
          </a:p>
        </p:txBody>
      </p:sp>
      <p:sp>
        <p:nvSpPr>
          <p:cNvPr id="70658"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a:pPr>
            <a:r>
              <a:rPr lang="en-US" sz="2800">
                <a:latin typeface="Arial" pitchFamily="-107" charset="0"/>
                <a:cs typeface="Arial" pitchFamily="-107" charset="0"/>
              </a:rPr>
              <a:t>Assume you like </a:t>
            </a:r>
            <a:r>
              <a:rPr lang="en-US" sz="2800" b="1">
                <a:solidFill>
                  <a:srgbClr val="1727D7"/>
                </a:solidFill>
                <a:latin typeface="Arial" pitchFamily="-107" charset="0"/>
                <a:cs typeface="Arial" pitchFamily="-107" charset="0"/>
              </a:rPr>
              <a:t>Pepsi</a:t>
            </a:r>
            <a:r>
              <a:rPr lang="en-US" sz="2800">
                <a:latin typeface="Arial" pitchFamily="-107" charset="0"/>
                <a:cs typeface="Arial" pitchFamily="-107" charset="0"/>
              </a:rPr>
              <a:t> and your income increases.</a:t>
            </a:r>
          </a:p>
          <a:p>
            <a:pPr marL="514350" indent="-514350">
              <a:buFont typeface="Arial" pitchFamily="-107" charset="0"/>
              <a:buNone/>
            </a:pPr>
            <a:endParaRPr lang="en-US" sz="2800">
              <a:latin typeface="Arial" pitchFamily="-107" charset="0"/>
              <a:cs typeface="Arial" pitchFamily="-107" charset="0"/>
            </a:endParaRPr>
          </a:p>
          <a:p>
            <a:pPr marL="514350" indent="-514350">
              <a:buFont typeface="Arial" pitchFamily="-107" charset="0"/>
              <a:buNone/>
            </a:pPr>
            <a:endParaRPr lang="en-US" sz="2800">
              <a:latin typeface="Arial" pitchFamily="-107" charset="0"/>
              <a:cs typeface="Arial" pitchFamily="-107" charset="0"/>
            </a:endParaRPr>
          </a:p>
          <a:p>
            <a:pPr marL="514350" indent="-514350">
              <a:buFont typeface="Calibri" pitchFamily="-107" charset="0"/>
              <a:buAutoNum type="alphaUcPeriod"/>
            </a:pPr>
            <a:r>
              <a:rPr lang="en-US" sz="2800">
                <a:latin typeface="Arial" pitchFamily="-107" charset="0"/>
                <a:cs typeface="Arial" pitchFamily="-107" charset="0"/>
              </a:rPr>
              <a:t>The demand for Pepsi increases.</a:t>
            </a:r>
          </a:p>
          <a:p>
            <a:pPr marL="514350" indent="-514350">
              <a:buFont typeface="Calibri" pitchFamily="-107" charset="0"/>
              <a:buAutoNum type="alphaUcPeriod"/>
            </a:pPr>
            <a:r>
              <a:rPr lang="en-US" sz="2800">
                <a:latin typeface="Arial" pitchFamily="-107" charset="0"/>
                <a:cs typeface="Arial" pitchFamily="-107" charset="0"/>
              </a:rPr>
              <a:t>The demand for Pepsi decreases.</a:t>
            </a:r>
          </a:p>
          <a:p>
            <a:pPr marL="514350" indent="-514350">
              <a:buFont typeface="Calibri" pitchFamily="-107" charset="0"/>
              <a:buAutoNum type="alphaUcPeriod"/>
            </a:pPr>
            <a:r>
              <a:rPr lang="en-US" sz="2800">
                <a:latin typeface="Arial" pitchFamily="-107" charset="0"/>
                <a:cs typeface="Arial" pitchFamily="-107" charset="0"/>
              </a:rPr>
              <a:t>The quantity demanded of Pepsi increases.</a:t>
            </a:r>
          </a:p>
          <a:p>
            <a:pPr marL="514350" indent="-514350">
              <a:buFont typeface="Calibri" pitchFamily="-107" charset="0"/>
              <a:buAutoNum type="alphaUcPeriod"/>
            </a:pPr>
            <a:r>
              <a:rPr lang="en-US" sz="2800">
                <a:latin typeface="Arial" pitchFamily="-107" charset="0"/>
                <a:cs typeface="Arial" pitchFamily="-107" charset="0"/>
              </a:rPr>
              <a:t>The quantity demanded of Pepsi decreases.</a:t>
            </a:r>
          </a:p>
        </p:txBody>
      </p:sp>
      <p:sp>
        <p:nvSpPr>
          <p:cNvPr id="4" name="Rectangle 3" descr="Correct answer: A, The demand for Pepsi increases."/>
          <p:cNvSpPr/>
          <p:nvPr/>
        </p:nvSpPr>
        <p:spPr>
          <a:xfrm>
            <a:off x="228600" y="36322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8.2 </a:t>
            </a:r>
          </a:p>
        </p:txBody>
      </p:sp>
      <p:sp>
        <p:nvSpPr>
          <p:cNvPr id="72706"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startAt="2"/>
            </a:pPr>
            <a:r>
              <a:rPr lang="en-US" sz="2800">
                <a:latin typeface="Arial" pitchFamily="-107" charset="0"/>
                <a:cs typeface="Arial" pitchFamily="-107" charset="0"/>
              </a:rPr>
              <a:t>Assume the price of </a:t>
            </a:r>
            <a:r>
              <a:rPr lang="en-US" sz="2800" b="1">
                <a:solidFill>
                  <a:srgbClr val="1727D7"/>
                </a:solidFill>
                <a:latin typeface="Arial" pitchFamily="-107" charset="0"/>
                <a:cs typeface="Arial" pitchFamily="-107" charset="0"/>
              </a:rPr>
              <a:t>Pepsi</a:t>
            </a:r>
            <a:r>
              <a:rPr lang="en-US" sz="2800">
                <a:latin typeface="Arial" pitchFamily="-107" charset="0"/>
                <a:cs typeface="Arial" pitchFamily="-107" charset="0"/>
              </a:rPr>
              <a:t> decreases.</a:t>
            </a:r>
          </a:p>
          <a:p>
            <a:pPr marL="514350" indent="-514350"/>
            <a:endParaRPr lang="en-US" sz="2800">
              <a:latin typeface="Arial" pitchFamily="-107" charset="0"/>
              <a:cs typeface="Arial" pitchFamily="-107" charset="0"/>
            </a:endParaRPr>
          </a:p>
          <a:p>
            <a:pPr marL="514350" indent="-514350">
              <a:buFont typeface="Arial" pitchFamily="-107" charset="0"/>
              <a:buNone/>
            </a:pPr>
            <a:endParaRPr lang="en-US" sz="2800">
              <a:latin typeface="Arial" pitchFamily="-107" charset="0"/>
              <a:cs typeface="Arial" pitchFamily="-107" charset="0"/>
            </a:endParaRPr>
          </a:p>
          <a:p>
            <a:pPr marL="514350" indent="-514350">
              <a:buFont typeface="Calibri" pitchFamily="-107" charset="0"/>
              <a:buAutoNum type="alphaUcPeriod"/>
            </a:pPr>
            <a:r>
              <a:rPr lang="en-US" sz="2800">
                <a:latin typeface="Arial" pitchFamily="-107" charset="0"/>
                <a:cs typeface="Arial" pitchFamily="-107" charset="0"/>
              </a:rPr>
              <a:t>The demand for Pepsi increases.</a:t>
            </a:r>
          </a:p>
          <a:p>
            <a:pPr marL="514350" indent="-514350">
              <a:buFont typeface="Calibri" pitchFamily="-107" charset="0"/>
              <a:buAutoNum type="alphaUcPeriod"/>
            </a:pPr>
            <a:r>
              <a:rPr lang="en-US" sz="2800">
                <a:latin typeface="Arial" pitchFamily="-107" charset="0"/>
                <a:cs typeface="Arial" pitchFamily="-107" charset="0"/>
              </a:rPr>
              <a:t>The demand for Pepsi decreases.</a:t>
            </a:r>
          </a:p>
          <a:p>
            <a:pPr marL="514350" indent="-514350">
              <a:buFont typeface="Calibri" pitchFamily="-107" charset="0"/>
              <a:buAutoNum type="alphaUcPeriod"/>
            </a:pPr>
            <a:r>
              <a:rPr lang="en-US" sz="2800">
                <a:latin typeface="Arial" pitchFamily="-107" charset="0"/>
                <a:cs typeface="Arial" pitchFamily="-107" charset="0"/>
              </a:rPr>
              <a:t>The quantity demanded of Pepsi increases.</a:t>
            </a:r>
          </a:p>
          <a:p>
            <a:pPr marL="514350" indent="-514350">
              <a:buFont typeface="Calibri" pitchFamily="-107" charset="0"/>
              <a:buAutoNum type="alphaUcPeriod"/>
            </a:pPr>
            <a:r>
              <a:rPr lang="en-US" sz="2800">
                <a:latin typeface="Arial" pitchFamily="-107" charset="0"/>
                <a:cs typeface="Arial" pitchFamily="-107" charset="0"/>
              </a:rPr>
              <a:t>The quantity demanded of Pepsi decreases.</a:t>
            </a:r>
          </a:p>
        </p:txBody>
      </p:sp>
      <p:sp>
        <p:nvSpPr>
          <p:cNvPr id="4" name="Rectangle 3" descr="Correct answer: C, The quantity demanded of Pepsi increases."/>
          <p:cNvSpPr/>
          <p:nvPr/>
        </p:nvSpPr>
        <p:spPr>
          <a:xfrm>
            <a:off x="444500" y="42545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8.3 </a:t>
            </a:r>
          </a:p>
        </p:txBody>
      </p:sp>
      <p:sp>
        <p:nvSpPr>
          <p:cNvPr id="74754" name="Content Placeholder 2"/>
          <p:cNvSpPr>
            <a:spLocks noGrp="1"/>
          </p:cNvSpPr>
          <p:nvPr>
            <p:ph idx="1"/>
          </p:nvPr>
        </p:nvSpPr>
        <p:spPr>
          <a:xfrm>
            <a:off x="457200" y="1712913"/>
            <a:ext cx="8229600" cy="4895850"/>
          </a:xfrm>
        </p:spPr>
        <p:txBody>
          <a:bodyPr/>
          <a:lstStyle/>
          <a:p>
            <a:pPr marL="514350" indent="-514350">
              <a:buFont typeface="Calibri" pitchFamily="-107" charset="0"/>
              <a:buAutoNum type="arabicPeriod" startAt="3"/>
            </a:pPr>
            <a:r>
              <a:rPr lang="en-US" sz="2800">
                <a:latin typeface="Arial" pitchFamily="-107" charset="0"/>
                <a:cs typeface="Arial" pitchFamily="-107" charset="0"/>
              </a:rPr>
              <a:t>Assume the price of </a:t>
            </a:r>
            <a:r>
              <a:rPr lang="en-US" sz="2800" b="1">
                <a:solidFill>
                  <a:srgbClr val="FF0000"/>
                </a:solidFill>
                <a:latin typeface="Arial" pitchFamily="-107" charset="0"/>
                <a:cs typeface="Arial" pitchFamily="-107" charset="0"/>
              </a:rPr>
              <a:t>Coke</a:t>
            </a:r>
            <a:r>
              <a:rPr lang="en-US" sz="2800">
                <a:latin typeface="Arial" pitchFamily="-107" charset="0"/>
                <a:cs typeface="Arial" pitchFamily="-107" charset="0"/>
              </a:rPr>
              <a:t> decreases.</a:t>
            </a:r>
          </a:p>
          <a:p>
            <a:pPr marL="514350" indent="-514350">
              <a:buFont typeface="Arial" pitchFamily="-107" charset="0"/>
              <a:buNone/>
            </a:pPr>
            <a:endParaRPr lang="en-US" sz="2800">
              <a:latin typeface="Arial" pitchFamily="-107" charset="0"/>
              <a:cs typeface="Arial" pitchFamily="-107" charset="0"/>
            </a:endParaRPr>
          </a:p>
          <a:p>
            <a:pPr marL="514350" indent="-514350">
              <a:buFont typeface="Arial" pitchFamily="-107" charset="0"/>
              <a:buNone/>
            </a:pPr>
            <a:endParaRPr lang="en-US" sz="2800">
              <a:latin typeface="Arial" pitchFamily="-107" charset="0"/>
              <a:cs typeface="Arial" pitchFamily="-107" charset="0"/>
            </a:endParaRPr>
          </a:p>
          <a:p>
            <a:pPr marL="514350" indent="-514350">
              <a:buFont typeface="Calibri" pitchFamily="-107" charset="0"/>
              <a:buAutoNum type="alphaUcPeriod"/>
            </a:pPr>
            <a:r>
              <a:rPr lang="en-US" sz="2800">
                <a:latin typeface="Arial" pitchFamily="-107" charset="0"/>
                <a:cs typeface="Arial" pitchFamily="-107" charset="0"/>
              </a:rPr>
              <a:t>The demand for Pepsi increases.</a:t>
            </a:r>
          </a:p>
          <a:p>
            <a:pPr marL="514350" indent="-514350">
              <a:buFont typeface="Calibri" pitchFamily="-107" charset="0"/>
              <a:buAutoNum type="alphaUcPeriod"/>
            </a:pPr>
            <a:r>
              <a:rPr lang="en-US" sz="2800">
                <a:latin typeface="Arial" pitchFamily="-107" charset="0"/>
                <a:cs typeface="Arial" pitchFamily="-107" charset="0"/>
              </a:rPr>
              <a:t>The demand for Pepsi decreases.</a:t>
            </a:r>
          </a:p>
          <a:p>
            <a:pPr marL="514350" indent="-514350">
              <a:buFont typeface="Calibri" pitchFamily="-107" charset="0"/>
              <a:buAutoNum type="alphaUcPeriod"/>
            </a:pPr>
            <a:r>
              <a:rPr lang="en-US" sz="2800">
                <a:latin typeface="Arial" pitchFamily="-107" charset="0"/>
                <a:cs typeface="Arial" pitchFamily="-107" charset="0"/>
              </a:rPr>
              <a:t>The quantity demanded of Pepsi increases.</a:t>
            </a:r>
          </a:p>
          <a:p>
            <a:pPr marL="514350" indent="-514350">
              <a:buFont typeface="Calibri" pitchFamily="-107" charset="0"/>
              <a:buAutoNum type="alphaUcPeriod"/>
            </a:pPr>
            <a:r>
              <a:rPr lang="en-US" sz="2800">
                <a:latin typeface="Arial" pitchFamily="-107" charset="0"/>
                <a:cs typeface="Arial" pitchFamily="-107" charset="0"/>
              </a:rPr>
              <a:t>The quantity demanded of Pepsi decreases.</a:t>
            </a:r>
          </a:p>
        </p:txBody>
      </p:sp>
      <p:sp>
        <p:nvSpPr>
          <p:cNvPr id="4" name="Rectangle 3" descr="Correct answer: B, The demand for Pepsi decreases."/>
          <p:cNvSpPr/>
          <p:nvPr/>
        </p:nvSpPr>
        <p:spPr>
          <a:xfrm>
            <a:off x="355600" y="3746500"/>
            <a:ext cx="7696200" cy="5334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9</a:t>
            </a:r>
          </a:p>
        </p:txBody>
      </p:sp>
      <p:sp>
        <p:nvSpPr>
          <p:cNvPr id="53251" name="Content Placeholder 2"/>
          <p:cNvSpPr>
            <a:spLocks noGrp="1"/>
          </p:cNvSpPr>
          <p:nvPr>
            <p:ph idx="1"/>
          </p:nvPr>
        </p:nvSpPr>
        <p:spPr>
          <a:xfrm>
            <a:off x="273050" y="1712913"/>
            <a:ext cx="8696325" cy="4895850"/>
          </a:xfrm>
        </p:spPr>
        <p:txBody>
          <a:bodyPr/>
          <a:lstStyle/>
          <a:p>
            <a:r>
              <a:rPr lang="en-US" dirty="0">
                <a:latin typeface="Helvetica Neue" pitchFamily="-107" charset="0"/>
                <a:cs typeface="Arial" pitchFamily="-107" charset="0"/>
              </a:rPr>
              <a:t>Suppose the price of good X increases. In terms of demand, what is the result?</a:t>
            </a:r>
          </a:p>
          <a:p>
            <a:pPr marL="971550" lvl="1" indent="-514350">
              <a:buFont typeface="Calibri" pitchFamily="-107" charset="0"/>
              <a:buAutoNum type="alphaUcPeriod"/>
            </a:pPr>
            <a:r>
              <a:rPr lang="en-US" dirty="0">
                <a:latin typeface="Helvetica Neue" pitchFamily="-107" charset="0"/>
                <a:cs typeface="Arial" pitchFamily="-107" charset="0"/>
              </a:rPr>
              <a:t>The demand for X increases.</a:t>
            </a:r>
          </a:p>
          <a:p>
            <a:pPr marL="971550" lvl="1" indent="-514350">
              <a:buFont typeface="Calibri" pitchFamily="-107" charset="0"/>
              <a:buAutoNum type="alphaUcPeriod"/>
            </a:pPr>
            <a:r>
              <a:rPr lang="en-US" dirty="0">
                <a:latin typeface="Helvetica Neue" pitchFamily="-107" charset="0"/>
                <a:cs typeface="Arial" pitchFamily="-107" charset="0"/>
              </a:rPr>
              <a:t>The demand for X decreases.</a:t>
            </a:r>
          </a:p>
          <a:p>
            <a:pPr marL="971550" lvl="1" indent="-514350">
              <a:buFont typeface="Calibri" pitchFamily="-107" charset="0"/>
              <a:buAutoNum type="alphaUcPeriod"/>
            </a:pPr>
            <a:r>
              <a:rPr lang="en-US" dirty="0">
                <a:latin typeface="Helvetica Neue" pitchFamily="-107" charset="0"/>
                <a:cs typeface="Arial" pitchFamily="-107" charset="0"/>
              </a:rPr>
              <a:t>The quantity demanded of X increases.</a:t>
            </a:r>
          </a:p>
          <a:p>
            <a:pPr marL="971550" lvl="1" indent="-514350">
              <a:buFont typeface="Calibri" pitchFamily="-107" charset="0"/>
              <a:buAutoNum type="alphaUcPeriod"/>
            </a:pPr>
            <a:r>
              <a:rPr lang="en-US" dirty="0">
                <a:latin typeface="Helvetica Neue" pitchFamily="-107" charset="0"/>
                <a:cs typeface="Arial" pitchFamily="-107" charset="0"/>
              </a:rPr>
              <a:t>The quantity demanded of X decreases.</a:t>
            </a:r>
          </a:p>
        </p:txBody>
      </p:sp>
      <p:sp>
        <p:nvSpPr>
          <p:cNvPr id="4" name="Rectangle 3" descr="Correct answer: D, The quantity demanded of X decreases."/>
          <p:cNvSpPr/>
          <p:nvPr/>
        </p:nvSpPr>
        <p:spPr>
          <a:xfrm>
            <a:off x="723900" y="4689474"/>
            <a:ext cx="7962900" cy="58261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10 </a:t>
            </a:r>
          </a:p>
        </p:txBody>
      </p:sp>
      <p:sp>
        <p:nvSpPr>
          <p:cNvPr id="53251" name="Content Placeholder 2"/>
          <p:cNvSpPr>
            <a:spLocks noGrp="1"/>
          </p:cNvSpPr>
          <p:nvPr>
            <p:ph idx="1"/>
          </p:nvPr>
        </p:nvSpPr>
        <p:spPr>
          <a:xfrm>
            <a:off x="273050" y="1712913"/>
            <a:ext cx="8696325" cy="4895850"/>
          </a:xfrm>
        </p:spPr>
        <p:txBody>
          <a:bodyPr/>
          <a:lstStyle/>
          <a:p>
            <a:pPr>
              <a:buFont typeface="Arial" charset="0"/>
              <a:buChar char="•"/>
            </a:pPr>
            <a:r>
              <a:rPr lang="en-US" dirty="0">
                <a:latin typeface="Helvetica Neue" pitchFamily="-107" charset="0"/>
                <a:cs typeface="Arial" pitchFamily="-107" charset="0"/>
              </a:rPr>
              <a:t>Suppose </a:t>
            </a:r>
            <a:r>
              <a:rPr lang="en-US" dirty="0">
                <a:latin typeface="Arial" pitchFamily="-107" charset="0"/>
                <a:cs typeface="Arial" pitchFamily="-107" charset="0"/>
              </a:rPr>
              <a:t>goods X and Y are substitutes for each other. If the price of good Y increases, what is the result in the market for good X?</a:t>
            </a:r>
          </a:p>
          <a:p>
            <a:pPr marL="971550" lvl="1" indent="-514350">
              <a:buFont typeface="Calibri" pitchFamily="-107" charset="0"/>
              <a:buAutoNum type="alphaUcPeriod"/>
            </a:pPr>
            <a:r>
              <a:rPr lang="en-US" dirty="0">
                <a:latin typeface="Helvetica Neue" pitchFamily="-107" charset="0"/>
                <a:cs typeface="Arial" pitchFamily="-107" charset="0"/>
              </a:rPr>
              <a:t>The demand for X increases.</a:t>
            </a:r>
          </a:p>
          <a:p>
            <a:pPr marL="971550" lvl="1" indent="-514350">
              <a:buFont typeface="Calibri" pitchFamily="-107" charset="0"/>
              <a:buAutoNum type="alphaUcPeriod"/>
            </a:pPr>
            <a:r>
              <a:rPr lang="en-US" dirty="0">
                <a:latin typeface="Helvetica Neue" pitchFamily="-107" charset="0"/>
                <a:cs typeface="Arial" pitchFamily="-107" charset="0"/>
              </a:rPr>
              <a:t>The demand for X decreases.</a:t>
            </a:r>
          </a:p>
          <a:p>
            <a:pPr marL="971550" lvl="1" indent="-514350">
              <a:buFont typeface="Calibri" pitchFamily="-107" charset="0"/>
              <a:buAutoNum type="alphaUcPeriod"/>
            </a:pPr>
            <a:r>
              <a:rPr lang="en-US" dirty="0">
                <a:latin typeface="Helvetica Neue" pitchFamily="-107" charset="0"/>
                <a:cs typeface="Arial" pitchFamily="-107" charset="0"/>
              </a:rPr>
              <a:t>The quantity demanded of X increases.</a:t>
            </a:r>
          </a:p>
          <a:p>
            <a:pPr marL="971550" lvl="1" indent="-514350">
              <a:buFont typeface="Calibri" pitchFamily="-107" charset="0"/>
              <a:buAutoNum type="alphaUcPeriod"/>
            </a:pPr>
            <a:r>
              <a:rPr lang="en-US" dirty="0">
                <a:latin typeface="Helvetica Neue" pitchFamily="-107" charset="0"/>
                <a:cs typeface="Arial" pitchFamily="-107" charset="0"/>
              </a:rPr>
              <a:t>The quantity demanded of X decreases.</a:t>
            </a:r>
          </a:p>
        </p:txBody>
      </p:sp>
      <p:sp>
        <p:nvSpPr>
          <p:cNvPr id="4" name="Rectangle 3" descr="Correct answer: A, The demand for X increases."/>
          <p:cNvSpPr/>
          <p:nvPr/>
        </p:nvSpPr>
        <p:spPr>
          <a:xfrm>
            <a:off x="723900" y="4046537"/>
            <a:ext cx="5948363" cy="568325"/>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0" y="0"/>
            <a:ext cx="9144000" cy="1527175"/>
          </a:xfrm>
        </p:spPr>
        <p:txBody>
          <a:bodyPr/>
          <a:lstStyle/>
          <a:p>
            <a:pPr algn="ctr"/>
            <a:r>
              <a:rPr lang="en-US">
                <a:solidFill>
                  <a:srgbClr val="1492C7"/>
                </a:solidFill>
                <a:latin typeface="Helvetica Neue" pitchFamily="-107" charset="0"/>
                <a:cs typeface="Arial" pitchFamily="-107" charset="0"/>
              </a:rPr>
              <a:t>Class Activity: Think-Pair-Share</a:t>
            </a:r>
          </a:p>
        </p:txBody>
      </p:sp>
      <p:sp>
        <p:nvSpPr>
          <p:cNvPr id="49155" name="Content Placeholder 2"/>
          <p:cNvSpPr>
            <a:spLocks noGrp="1"/>
          </p:cNvSpPr>
          <p:nvPr>
            <p:ph idx="1"/>
          </p:nvPr>
        </p:nvSpPr>
        <p:spPr>
          <a:xfrm>
            <a:off x="228600" y="1662113"/>
            <a:ext cx="8686800" cy="4895850"/>
          </a:xfrm>
        </p:spPr>
        <p:txBody>
          <a:bodyPr/>
          <a:lstStyle/>
          <a:p>
            <a:pPr eaLnBrk="1" hangingPunct="1">
              <a:lnSpc>
                <a:spcPct val="90000"/>
              </a:lnSpc>
              <a:buFont typeface="Arial" panose="020B0604020202020204" pitchFamily="34" charset="0"/>
              <a:buChar char="•"/>
              <a:defRPr/>
            </a:pPr>
            <a:r>
              <a:rPr lang="en-US" sz="2800" dirty="0" smtClean="0">
                <a:latin typeface="Arial" pitchFamily="34" charset="0"/>
                <a:cs typeface="Arial" pitchFamily="34" charset="0"/>
              </a:rPr>
              <a:t>You work at a restaurant/bar. </a:t>
            </a:r>
          </a:p>
          <a:p>
            <a:pPr lvl="1" eaLnBrk="1" hangingPunct="1">
              <a:lnSpc>
                <a:spcPct val="90000"/>
              </a:lnSpc>
              <a:buFont typeface="Arial" panose="020B0604020202020204" pitchFamily="34" charset="0"/>
              <a:buChar char="–"/>
              <a:defRPr/>
            </a:pPr>
            <a:r>
              <a:rPr lang="en-US" sz="2400" dirty="0" smtClean="0">
                <a:latin typeface="Arial" pitchFamily="34" charset="0"/>
                <a:cs typeface="Arial" pitchFamily="34" charset="0"/>
              </a:rPr>
              <a:t>Your boss comes to you, knowing you are studying economics, and asks for your opinion on the following question:</a:t>
            </a:r>
          </a:p>
          <a:p>
            <a:pPr eaLnBrk="1" hangingPunct="1">
              <a:lnSpc>
                <a:spcPct val="90000"/>
              </a:lnSpc>
              <a:buFont typeface="Arial" panose="020B0604020202020204" pitchFamily="34" charset="0"/>
              <a:buChar char="•"/>
              <a:defRPr/>
            </a:pPr>
            <a:r>
              <a:rPr lang="en-US" sz="2800" dirty="0" smtClean="0">
                <a:latin typeface="Arial" pitchFamily="34" charset="0"/>
                <a:cs typeface="Arial" pitchFamily="34" charset="0"/>
              </a:rPr>
              <a:t>Which of the following would increase the demand for drinks the most? </a:t>
            </a:r>
          </a:p>
          <a:p>
            <a:pPr marL="914400" lvl="1" indent="-457200" eaLnBrk="1" hangingPunct="1">
              <a:lnSpc>
                <a:spcPct val="90000"/>
              </a:lnSpc>
              <a:buFont typeface="+mj-lt"/>
              <a:buAutoNum type="alphaUcPeriod"/>
              <a:defRPr/>
            </a:pPr>
            <a:r>
              <a:rPr lang="en-US" sz="2400" dirty="0" smtClean="0">
                <a:latin typeface="Arial" pitchFamily="34" charset="0"/>
                <a:cs typeface="Arial" pitchFamily="34" charset="0"/>
              </a:rPr>
              <a:t>a reduction in the price of a complementary good such as an appetizer</a:t>
            </a:r>
          </a:p>
          <a:p>
            <a:pPr marL="914400" lvl="1" indent="-457200" eaLnBrk="1" hangingPunct="1">
              <a:lnSpc>
                <a:spcPct val="90000"/>
              </a:lnSpc>
              <a:buFont typeface="+mj-lt"/>
              <a:buAutoNum type="alphaUcPeriod"/>
              <a:defRPr/>
            </a:pPr>
            <a:r>
              <a:rPr lang="en-US" sz="2400" dirty="0" smtClean="0">
                <a:latin typeface="Arial" pitchFamily="34" charset="0"/>
                <a:cs typeface="Arial" pitchFamily="34" charset="0"/>
              </a:rPr>
              <a:t>a reduction in the price of drinks</a:t>
            </a:r>
          </a:p>
          <a:p>
            <a:pPr marL="914400" lvl="1" indent="-457200" eaLnBrk="1" hangingPunct="1">
              <a:lnSpc>
                <a:spcPct val="90000"/>
              </a:lnSpc>
              <a:buFont typeface="+mj-lt"/>
              <a:buAutoNum type="alphaUcPeriod"/>
              <a:defRPr/>
            </a:pPr>
            <a:r>
              <a:rPr lang="en-US" sz="2400" dirty="0" smtClean="0">
                <a:latin typeface="Arial" pitchFamily="34" charset="0"/>
                <a:cs typeface="Arial" pitchFamily="34" charset="0"/>
              </a:rPr>
              <a:t>both</a:t>
            </a:r>
          </a:p>
          <a:p>
            <a:pPr eaLnBrk="1" hangingPunct="1">
              <a:lnSpc>
                <a:spcPct val="90000"/>
              </a:lnSpc>
              <a:buFont typeface="Arial" panose="020B0604020202020204" pitchFamily="34" charset="0"/>
              <a:buChar char="•"/>
              <a:defRPr/>
            </a:pPr>
            <a:r>
              <a:rPr lang="en-US" sz="2800" dirty="0" smtClean="0">
                <a:latin typeface="Arial" pitchFamily="34" charset="0"/>
                <a:cs typeface="Arial" pitchFamily="34" charset="0"/>
              </a:rPr>
              <a:t>Think </a:t>
            </a:r>
            <a:r>
              <a:rPr lang="en-US" sz="2800" i="1" dirty="0" smtClean="0">
                <a:latin typeface="Arial" pitchFamily="34" charset="0"/>
                <a:cs typeface="Arial" pitchFamily="34" charset="0"/>
              </a:rPr>
              <a:t>carefully</a:t>
            </a:r>
            <a:r>
              <a:rPr lang="en-US" sz="2800" dirty="0" smtClean="0">
                <a:latin typeface="Arial" pitchFamily="34" charset="0"/>
                <a:cs typeface="Arial" pitchFamily="34" charset="0"/>
              </a:rPr>
              <a:t> about your answer for a minute. Pair up with a classmate and share your thoughts.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9155">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155">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915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The</a:t>
            </a:r>
            <a:r>
              <a:rPr lang="en-US">
                <a:latin typeface="Helvetica Neue" pitchFamily="-107" charset="0"/>
                <a:cs typeface="Arial" pitchFamily="-107" charset="0"/>
              </a:rPr>
              <a:t> </a:t>
            </a:r>
            <a:r>
              <a:rPr lang="en-US" i="1">
                <a:latin typeface="Helvetica Neue" pitchFamily="-107" charset="0"/>
                <a:cs typeface="Arial" pitchFamily="-107" charset="0"/>
              </a:rPr>
              <a:t>Hudsucker Proxy</a:t>
            </a:r>
          </a:p>
        </p:txBody>
      </p:sp>
      <p:sp>
        <p:nvSpPr>
          <p:cNvPr id="82946" name="Content Placeholder 2"/>
          <p:cNvSpPr>
            <a:spLocks noGrp="1"/>
          </p:cNvSpPr>
          <p:nvPr>
            <p:ph idx="1"/>
          </p:nvPr>
        </p:nvSpPr>
        <p:spPr>
          <a:xfrm>
            <a:off x="457200" y="1712913"/>
            <a:ext cx="8475663" cy="2554287"/>
          </a:xfrm>
        </p:spPr>
        <p:txBody>
          <a:bodyPr/>
          <a:lstStyle/>
          <a:p>
            <a:r>
              <a:rPr lang="en-US" sz="3200" i="1">
                <a:latin typeface="Arial" pitchFamily="-107" charset="0"/>
                <a:cs typeface="Arial" pitchFamily="-107" charset="0"/>
              </a:rPr>
              <a:t>The Hudsucker Proxy </a:t>
            </a:r>
            <a:r>
              <a:rPr lang="en-US" sz="3200">
                <a:latin typeface="Arial" pitchFamily="-107" charset="0"/>
                <a:cs typeface="Arial" pitchFamily="-107" charset="0"/>
              </a:rPr>
              <a:t>(1994)</a:t>
            </a:r>
          </a:p>
          <a:p>
            <a:pPr lvl="1" eaLnBrk="1" hangingPunct="1"/>
            <a:r>
              <a:rPr lang="en-US" sz="2800">
                <a:latin typeface="Arial" pitchFamily="-107" charset="0"/>
                <a:cs typeface="Arial" pitchFamily="-107" charset="0"/>
              </a:rPr>
              <a:t>Watch for changes in price. Which price changes are an illustration of a movement along a demand curve, and which are the result of demand increase?</a:t>
            </a:r>
          </a:p>
        </p:txBody>
      </p:sp>
      <p:pic>
        <p:nvPicPr>
          <p:cNvPr id="82947" name="Picture 4" descr="Tip #097: Change in Demand versus Shift in Demand in The Hudsucker Proxy">
            <a:hlinkClick r:id="rId3"/>
          </p:cNvPr>
          <p:cNvPicPr>
            <a:picLocks noChangeAspect="1"/>
          </p:cNvPicPr>
          <p:nvPr/>
        </p:nvPicPr>
        <p:blipFill>
          <a:blip r:embed="rId4"/>
          <a:srcRect l="20306" t="18303" r="22078" b="25455"/>
          <a:stretch>
            <a:fillRect/>
          </a:stretch>
        </p:blipFill>
        <p:spPr bwMode="auto">
          <a:xfrm>
            <a:off x="2852738" y="5019675"/>
            <a:ext cx="723900" cy="687388"/>
          </a:xfrm>
          <a:prstGeom prst="rect">
            <a:avLst/>
          </a:prstGeom>
          <a:noFill/>
          <a:ln w="9525">
            <a:noFill/>
            <a:miter lim="800000"/>
            <a:headEnd/>
            <a:tailEnd/>
          </a:ln>
        </p:spPr>
      </p:pic>
      <p:pic>
        <p:nvPicPr>
          <p:cNvPr id="6" name="Picture 5" descr="Tim Robbins hula hooping in the movie The Hudsucker Proxy."/>
          <p:cNvPicPr>
            <a:picLocks noChangeAspect="1"/>
          </p:cNvPicPr>
          <p:nvPr/>
        </p:nvPicPr>
        <p:blipFill>
          <a:blip r:embed="rId5"/>
          <a:srcRect l="2037" t="2246" r="1843" b="5117"/>
          <a:stretch>
            <a:fillRect/>
          </a:stretch>
        </p:blipFill>
        <p:spPr>
          <a:xfrm>
            <a:off x="4188602" y="4159177"/>
            <a:ext cx="3371676" cy="2450943"/>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Supply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1203" name="Content Placeholder 2"/>
          <p:cNvSpPr>
            <a:spLocks noGrp="1"/>
          </p:cNvSpPr>
          <p:nvPr>
            <p:ph idx="1"/>
          </p:nvPr>
        </p:nvSpPr>
        <p:spPr>
          <a:xfrm>
            <a:off x="457200" y="1712913"/>
            <a:ext cx="8412163" cy="4895850"/>
          </a:xfrm>
        </p:spPr>
        <p:txBody>
          <a:bodyPr/>
          <a:lstStyle/>
          <a:p>
            <a:pPr eaLnBrk="1" hangingPunct="1"/>
            <a:r>
              <a:rPr lang="en-US" sz="3200" b="1">
                <a:solidFill>
                  <a:srgbClr val="1492C7"/>
                </a:solidFill>
                <a:latin typeface="Arial" pitchFamily="-107" charset="0"/>
                <a:cs typeface="Arial" pitchFamily="-107" charset="0"/>
              </a:rPr>
              <a:t>Quantity supplied</a:t>
            </a:r>
          </a:p>
          <a:p>
            <a:pPr lvl="1" eaLnBrk="1" hangingPunct="1"/>
            <a:r>
              <a:rPr lang="en-US" sz="2800">
                <a:latin typeface="Arial" pitchFamily="-107" charset="0"/>
                <a:cs typeface="Arial" pitchFamily="-107" charset="0"/>
              </a:rPr>
              <a:t>The amount of the good or service that producers are willing and able to sell at the current price</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Law of supply</a:t>
            </a:r>
          </a:p>
          <a:p>
            <a:pPr lvl="1" eaLnBrk="1" hangingPunct="1"/>
            <a:r>
              <a:rPr lang="en-US" sz="2800">
                <a:latin typeface="Arial" pitchFamily="-107" charset="0"/>
                <a:cs typeface="Arial" pitchFamily="-107" charset="0"/>
              </a:rPr>
              <a:t>All else equal, there is a direct relationship between price and quantity supplied</a:t>
            </a:r>
          </a:p>
          <a:p>
            <a:pPr lvl="2" eaLnBrk="1" hangingPunct="1"/>
            <a:r>
              <a:rPr lang="en-US">
                <a:latin typeface="Arial" pitchFamily="-107" charset="0"/>
                <a:ea typeface="MS PGothic" pitchFamily="34" charset="-128"/>
                <a:cs typeface="MS PGothic" pitchFamily="34" charset="-128"/>
              </a:rPr>
              <a:t>If price </a:t>
            </a:r>
            <a:r>
              <a:rPr lang="en-US">
                <a:latin typeface="Wingdings" pitchFamily="-107" charset="2"/>
                <a:ea typeface="Helvetica Neue" pitchFamily="-107" charset="0"/>
                <a:cs typeface="Helvetica Neue" pitchFamily="-107" charset="0"/>
                <a:sym typeface="Wingdings" pitchFamily="-107" charset="2"/>
              </a:rPr>
              <a:t></a:t>
            </a:r>
            <a:r>
              <a:rPr lang="en-US">
                <a:latin typeface="Arial" pitchFamily="-107" charset="0"/>
                <a:ea typeface="Helvetica Neue" pitchFamily="-107" charset="0"/>
                <a:cs typeface="Helvetica Neue" pitchFamily="-107" charset="0"/>
                <a:sym typeface="Wingdings" pitchFamily="-107" charset="2"/>
              </a:rPr>
              <a:t>, quantity supplied </a:t>
            </a:r>
            <a:r>
              <a:rPr lang="en-US">
                <a:latin typeface="Wingdings" pitchFamily="-107" charset="2"/>
                <a:ea typeface="Helvetica Neue" pitchFamily="-107" charset="0"/>
                <a:cs typeface="Helvetica Neue" pitchFamily="-107" charset="0"/>
                <a:sym typeface="Wingdings" pitchFamily="-107" charset="2"/>
              </a:rPr>
              <a:t></a:t>
            </a:r>
          </a:p>
          <a:p>
            <a:pPr lvl="2" eaLnBrk="1" hangingPunct="1"/>
            <a:r>
              <a:rPr lang="en-US">
                <a:latin typeface="Arial" pitchFamily="-107" charset="0"/>
                <a:ea typeface="MS PGothic" pitchFamily="34" charset="-128"/>
                <a:cs typeface="MS PGothic" pitchFamily="34" charset="-128"/>
              </a:rPr>
              <a:t>If price </a:t>
            </a:r>
            <a:r>
              <a:rPr lang="en-US">
                <a:latin typeface="Wingdings" pitchFamily="-107" charset="2"/>
                <a:ea typeface="Helvetica Neue" pitchFamily="-107" charset="0"/>
                <a:cs typeface="Helvetica Neue" pitchFamily="-107" charset="0"/>
                <a:sym typeface="Wingdings" pitchFamily="-107" charset="2"/>
              </a:rPr>
              <a:t></a:t>
            </a:r>
            <a:r>
              <a:rPr lang="en-US">
                <a:latin typeface="Arial" pitchFamily="-107" charset="0"/>
                <a:ea typeface="Helvetica Neue" pitchFamily="-107" charset="0"/>
                <a:cs typeface="Helvetica Neue" pitchFamily="-107" charset="0"/>
                <a:sym typeface="Wingdings" pitchFamily="-107" charset="2"/>
              </a:rPr>
              <a:t>, quantity supplied </a:t>
            </a:r>
            <a:r>
              <a:rPr lang="en-US">
                <a:latin typeface="Wingdings" pitchFamily="-107" charset="2"/>
                <a:ea typeface="Helvetica Neue" pitchFamily="-107" charset="0"/>
                <a:cs typeface="Helvetica Neue" pitchFamily="-107" charset="0"/>
                <a:sym typeface="Wingdings" pitchFamily="-107" charset="2"/>
              </a:rPr>
              <a:t></a:t>
            </a:r>
            <a:endParaRPr lang="en-US">
              <a:latin typeface="Arial" pitchFamily="-107" charset="0"/>
              <a:ea typeface="MS PGothic" pitchFamily="34" charset="-128"/>
              <a:cs typeface="MS PGothic" pitchFamily="34" charset="-128"/>
            </a:endParaRPr>
          </a:p>
          <a:p>
            <a:pPr lvl="2" eaLnBrk="1" hangingPunct="1"/>
            <a:endParaRPr lang="en-US">
              <a:latin typeface="Arial" pitchFamily="-107" charset="0"/>
              <a:ea typeface="MS PGothic" pitchFamily="34" charset="-128"/>
              <a:cs typeface="MS PGothic" pitchFamily="34" charset="-128"/>
            </a:endParaRPr>
          </a:p>
          <a:p>
            <a:pPr lvl="2" eaLnBrk="1" hangingPunct="1"/>
            <a:endParaRPr lang="en-US" sz="2000">
              <a:latin typeface="Arial" pitchFamily="-107" charset="0"/>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0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0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Supply</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52227" name="Content Placeholder 2"/>
          <p:cNvSpPr>
            <a:spLocks noGrp="1"/>
          </p:cNvSpPr>
          <p:nvPr>
            <p:ph idx="1"/>
          </p:nvPr>
        </p:nvSpPr>
        <p:spPr>
          <a:xfrm>
            <a:off x="317500" y="1712913"/>
            <a:ext cx="8509000" cy="4895850"/>
          </a:xfrm>
        </p:spPr>
        <p:txBody>
          <a:bodyPr/>
          <a:lstStyle/>
          <a:p>
            <a:pPr eaLnBrk="1" hangingPunct="1"/>
            <a:r>
              <a:rPr lang="en-US" sz="3200" b="1">
                <a:solidFill>
                  <a:srgbClr val="1492C7"/>
                </a:solidFill>
                <a:latin typeface="Arial" pitchFamily="-107" charset="0"/>
                <a:cs typeface="Arial" pitchFamily="-107" charset="0"/>
              </a:rPr>
              <a:t>Supply schedule</a:t>
            </a:r>
          </a:p>
          <a:p>
            <a:pPr lvl="1" eaLnBrk="1" hangingPunct="1"/>
            <a:r>
              <a:rPr lang="en-US" sz="2800">
                <a:latin typeface="Arial" pitchFamily="-107" charset="0"/>
                <a:cs typeface="Arial" pitchFamily="-107" charset="0"/>
              </a:rPr>
              <a:t>Table showing the relationship between price and quantity supplied</a:t>
            </a:r>
          </a:p>
          <a:p>
            <a:pPr lvl="1" eaLnBrk="1" hangingPunct="1"/>
            <a:endParaRPr lang="en-US" sz="1000">
              <a:latin typeface="Arial" pitchFamily="-107" charset="0"/>
              <a:cs typeface="Arial" pitchFamily="-107" charset="0"/>
            </a:endParaRPr>
          </a:p>
          <a:p>
            <a:pPr lvl="1"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Supply curve</a:t>
            </a:r>
          </a:p>
          <a:p>
            <a:pPr lvl="1" eaLnBrk="1" hangingPunct="1"/>
            <a:r>
              <a:rPr lang="en-US" sz="2800">
                <a:latin typeface="Arial" pitchFamily="-107" charset="0"/>
                <a:cs typeface="Arial" pitchFamily="-107" charset="0"/>
              </a:rPr>
              <a:t>Graph of the relationship between price and quantity supplied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22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2"/>
          <p:cNvSpPr>
            <a:spLocks noGrp="1"/>
          </p:cNvSpPr>
          <p:nvPr>
            <p:ph idx="1"/>
          </p:nvPr>
        </p:nvSpPr>
        <p:spPr>
          <a:xfrm>
            <a:off x="4445000" y="1712913"/>
            <a:ext cx="4241800" cy="4895850"/>
          </a:xfrm>
        </p:spPr>
        <p:txBody>
          <a:bodyPr/>
          <a:lstStyle/>
          <a:p>
            <a:r>
              <a:rPr lang="en-US">
                <a:latin typeface="Arial" pitchFamily="-107" charset="0"/>
                <a:cs typeface="Arial" pitchFamily="-107" charset="0"/>
              </a:rPr>
              <a:t>What factors affect the price of gasoline?</a:t>
            </a:r>
          </a:p>
        </p:txBody>
      </p:sp>
      <p:pic>
        <p:nvPicPr>
          <p:cNvPr id="5" name="Picture 4" descr="A Raceway gas station sign listing the prices for four different gas options."/>
          <p:cNvPicPr>
            <a:picLocks noChangeAspect="1"/>
          </p:cNvPicPr>
          <p:nvPr/>
        </p:nvPicPr>
        <p:blipFill>
          <a:blip r:embed="rId3"/>
          <a:srcRect b="2670"/>
          <a:stretch>
            <a:fillRect/>
          </a:stretch>
        </p:blipFill>
        <p:spPr>
          <a:xfrm>
            <a:off x="764072" y="1894810"/>
            <a:ext cx="3082906" cy="4663320"/>
          </a:xfrm>
          <a:prstGeom prst="rect">
            <a:avLst/>
          </a:prstGeom>
        </p:spPr>
      </p:pic>
      <p:sp>
        <p:nvSpPr>
          <p:cNvPr id="15361" name="Title 1"/>
          <p:cNvSpPr>
            <a:spLocks noGrp="1"/>
          </p:cNvSpPr>
          <p:nvPr>
            <p:ph type="title"/>
          </p:nvPr>
        </p:nvSpPr>
        <p:spPr>
          <a:xfrm>
            <a:off x="457200" y="0"/>
            <a:ext cx="8229600" cy="1527175"/>
          </a:xfrm>
        </p:spPr>
        <p:txBody>
          <a:bodyPr/>
          <a:lstStyle/>
          <a:p>
            <a:r>
              <a:rPr lang="en-US">
                <a:latin typeface="Arial" pitchFamily="-107" charset="0"/>
                <a:cs typeface="Arial" pitchFamily="-107" charset="0"/>
              </a:rPr>
              <a:t>Here’s a question for you…</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Supply</a:t>
            </a:r>
            <a:r>
              <a:rPr lang="en-US">
                <a:latin typeface="Arial" pitchFamily="-107" charset="0"/>
                <a:cs typeface="Arial" pitchFamily="-107" charset="0"/>
              </a:rPr>
              <a:t>—</a:t>
            </a:r>
            <a:r>
              <a:rPr lang="en-US">
                <a:latin typeface="Helvetica Neue" pitchFamily="-107" charset="0"/>
                <a:cs typeface="Arial" pitchFamily="-107" charset="0"/>
              </a:rPr>
              <a:t>3 </a:t>
            </a:r>
          </a:p>
        </p:txBody>
      </p:sp>
      <p:graphicFrame>
        <p:nvGraphicFramePr>
          <p:cNvPr id="5" name="Table 4"/>
          <p:cNvGraphicFramePr>
            <a:graphicFrameLocks noGrp="1"/>
          </p:cNvGraphicFramePr>
          <p:nvPr>
            <p:extLst>
              <p:ext uri="{D42A27DB-BD31-4B8C-83A1-F6EECF244321}">
                <p14:modId xmlns:p14="http://schemas.microsoft.com/office/powerpoint/2010/main" val="787769600"/>
              </p:ext>
            </p:extLst>
          </p:nvPr>
        </p:nvGraphicFramePr>
        <p:xfrm>
          <a:off x="2082800" y="1608138"/>
          <a:ext cx="4454525" cy="5062538"/>
        </p:xfrm>
        <a:graphic>
          <a:graphicData uri="http://schemas.openxmlformats.org/drawingml/2006/table">
            <a:tbl>
              <a:tblPr/>
              <a:tblGrid>
                <a:gridCol w="2227263"/>
                <a:gridCol w="2227262"/>
              </a:tblGrid>
              <a:tr h="606425">
                <a:tc gridSpan="2">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Pure Food Fish’s Supply Schedule</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r>
              <a:tr h="111283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Price of Salmon (per pound)</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dirty="0">
                          <a:ln>
                            <a:noFill/>
                          </a:ln>
                          <a:solidFill>
                            <a:schemeClr val="tx1"/>
                          </a:solidFill>
                          <a:effectLst/>
                          <a:latin typeface="Arial" charset="0"/>
                          <a:ea typeface="Arial" charset="0"/>
                          <a:cs typeface="Arial" charset="0"/>
                        </a:rPr>
                        <a:t>Pounds of Salmon Supplied</a:t>
                      </a:r>
                      <a:endParaRPr kumimoji="0" lang="en-US" sz="2000" b="1" i="0" u="none" strike="noStrike" cap="none" normalizeH="0" baseline="0" dirty="0">
                        <a:ln>
                          <a:noFill/>
                        </a:ln>
                        <a:solidFill>
                          <a:schemeClr val="tx1"/>
                        </a:solidFill>
                        <a:effectLst/>
                        <a:latin typeface="Arial" charset="0"/>
                        <a:ea typeface="Arial" charset="0"/>
                        <a:cs typeface="Arial" charset="0"/>
                      </a:endParaRP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$20.00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800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$17.50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700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$15.00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600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$12.50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500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$10.00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400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$ 7.50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300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$ 5.00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200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$ 2.50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100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$ 0.00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0</a:t>
                      </a:r>
                    </a:p>
                  </a:txBody>
                  <a:tcPr marL="68570" marR="6857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4"/>
          <p:cNvSpPr txBox="1">
            <a:spLocks noChangeArrowheads="1"/>
          </p:cNvSpPr>
          <p:nvPr/>
        </p:nvSpPr>
        <p:spPr bwMode="auto">
          <a:xfrm>
            <a:off x="330200" y="3384550"/>
            <a:ext cx="1676400" cy="400050"/>
          </a:xfrm>
          <a:prstGeom prst="rect">
            <a:avLst/>
          </a:prstGeom>
          <a:noFill/>
          <a:ln w="25400">
            <a:solidFill>
              <a:srgbClr val="FF0000"/>
            </a:solidFill>
            <a:miter lim="800000"/>
            <a:headEnd/>
            <a:tailEnd/>
          </a:ln>
        </p:spPr>
        <p:txBody>
          <a:bodyPr>
            <a:prstTxWarp prst="textNoShape">
              <a:avLst/>
            </a:prstTxWarp>
            <a:spAutoFit/>
          </a:bodyPr>
          <a:lstStyle/>
          <a:p>
            <a:pPr eaLnBrk="1" hangingPunct="1"/>
            <a:r>
              <a:rPr lang="en-US" sz="2000">
                <a:solidFill>
                  <a:srgbClr val="FF0000"/>
                </a:solidFill>
                <a:latin typeface="Arial" pitchFamily="-107" charset="0"/>
                <a:cs typeface="Arial" pitchFamily="-107" charset="0"/>
              </a:rPr>
              <a:t>Higher price</a:t>
            </a:r>
          </a:p>
        </p:txBody>
      </p:sp>
      <p:sp>
        <p:nvSpPr>
          <p:cNvPr id="7" name="TextBox 5"/>
          <p:cNvSpPr txBox="1">
            <a:spLocks noChangeArrowheads="1"/>
          </p:cNvSpPr>
          <p:nvPr/>
        </p:nvSpPr>
        <p:spPr bwMode="auto">
          <a:xfrm>
            <a:off x="6807200" y="3305175"/>
            <a:ext cx="1981200" cy="708025"/>
          </a:xfrm>
          <a:prstGeom prst="rect">
            <a:avLst/>
          </a:prstGeom>
          <a:noFill/>
          <a:ln w="25400">
            <a:solidFill>
              <a:srgbClr val="FF0000"/>
            </a:solidFill>
            <a:miter lim="800000"/>
            <a:headEnd/>
            <a:tailEnd/>
          </a:ln>
        </p:spPr>
        <p:txBody>
          <a:bodyPr>
            <a:prstTxWarp prst="textNoShape">
              <a:avLst/>
            </a:prstTxWarp>
            <a:spAutoFit/>
          </a:bodyPr>
          <a:lstStyle/>
          <a:p>
            <a:pPr eaLnBrk="1" hangingPunct="1"/>
            <a:r>
              <a:rPr lang="en-US" sz="2000">
                <a:solidFill>
                  <a:srgbClr val="FF0000"/>
                </a:solidFill>
                <a:latin typeface="Arial" pitchFamily="-107" charset="0"/>
                <a:cs typeface="Arial" pitchFamily="-107" charset="0"/>
              </a:rPr>
              <a:t>Higher quantity supplied</a:t>
            </a:r>
          </a:p>
        </p:txBody>
      </p:sp>
      <p:sp>
        <p:nvSpPr>
          <p:cNvPr id="8" name="TextBox 6"/>
          <p:cNvSpPr txBox="1">
            <a:spLocks noChangeArrowheads="1"/>
          </p:cNvSpPr>
          <p:nvPr/>
        </p:nvSpPr>
        <p:spPr bwMode="auto">
          <a:xfrm>
            <a:off x="330200" y="5613400"/>
            <a:ext cx="1600200" cy="400050"/>
          </a:xfrm>
          <a:prstGeom prst="rect">
            <a:avLst/>
          </a:prstGeom>
          <a:noFill/>
          <a:ln w="25400">
            <a:solidFill>
              <a:srgbClr val="00B050"/>
            </a:solidFill>
            <a:miter lim="800000"/>
            <a:headEnd/>
            <a:tailEnd/>
          </a:ln>
        </p:spPr>
        <p:txBody>
          <a:bodyPr>
            <a:prstTxWarp prst="textNoShape">
              <a:avLst/>
            </a:prstTxWarp>
            <a:spAutoFit/>
          </a:bodyPr>
          <a:lstStyle/>
          <a:p>
            <a:pPr eaLnBrk="1" hangingPunct="1"/>
            <a:r>
              <a:rPr lang="en-US" sz="2000">
                <a:solidFill>
                  <a:srgbClr val="00B050"/>
                </a:solidFill>
                <a:latin typeface="Arial" pitchFamily="-107" charset="0"/>
                <a:cs typeface="Arial" pitchFamily="-107" charset="0"/>
              </a:rPr>
              <a:t>Lower price</a:t>
            </a:r>
          </a:p>
        </p:txBody>
      </p:sp>
      <p:sp>
        <p:nvSpPr>
          <p:cNvPr id="9" name="TextBox 7"/>
          <p:cNvSpPr txBox="1">
            <a:spLocks noChangeArrowheads="1"/>
          </p:cNvSpPr>
          <p:nvPr/>
        </p:nvSpPr>
        <p:spPr bwMode="auto">
          <a:xfrm>
            <a:off x="6807200" y="5461000"/>
            <a:ext cx="2057400" cy="708025"/>
          </a:xfrm>
          <a:prstGeom prst="rect">
            <a:avLst/>
          </a:prstGeom>
          <a:noFill/>
          <a:ln w="25400">
            <a:solidFill>
              <a:srgbClr val="00B050"/>
            </a:solidFill>
            <a:miter lim="800000"/>
            <a:headEnd/>
            <a:tailEnd/>
          </a:ln>
        </p:spPr>
        <p:txBody>
          <a:bodyPr>
            <a:prstTxWarp prst="textNoShape">
              <a:avLst/>
            </a:prstTxWarp>
            <a:spAutoFit/>
          </a:bodyPr>
          <a:lstStyle/>
          <a:p>
            <a:pPr eaLnBrk="1" hangingPunct="1"/>
            <a:r>
              <a:rPr lang="en-US" sz="2000">
                <a:solidFill>
                  <a:srgbClr val="00B050"/>
                </a:solidFill>
                <a:latin typeface="Arial" pitchFamily="-107" charset="0"/>
                <a:cs typeface="Arial" pitchFamily="-107" charset="0"/>
              </a:rPr>
              <a:t>Lower quantity supplied</a:t>
            </a:r>
          </a:p>
        </p:txBody>
      </p:sp>
      <p:pic>
        <p:nvPicPr>
          <p:cNvPr id="89131" name="Picture 45" descr="G:\DirkTextbookN\Jpegs(All)\NewjpgsJuly\iStock_000019181814Small.jpg"/>
          <p:cNvPicPr>
            <a:picLocks noChangeAspect="1" noChangeArrowheads="1"/>
          </p:cNvPicPr>
          <p:nvPr/>
        </p:nvPicPr>
        <p:blipFill>
          <a:blip r:embed="rId3"/>
          <a:srcRect/>
          <a:stretch>
            <a:fillRect/>
          </a:stretch>
        </p:blipFill>
        <p:spPr bwMode="auto">
          <a:xfrm>
            <a:off x="6807200" y="1722438"/>
            <a:ext cx="2090738" cy="12842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heckerboard(across)">
                                      <p:cBhvr>
                                        <p:cTn id="10" dur="500"/>
                                        <p:tgtEl>
                                          <p:spTgt spid="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checkerboard(across)">
                                      <p:cBhvr>
                                        <p:cTn id="15" dur="500"/>
                                        <p:tgtEl>
                                          <p:spTgt spid="8"/>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Market Supply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2227" name="Content Placeholder 2"/>
          <p:cNvSpPr>
            <a:spLocks noGrp="1"/>
          </p:cNvSpPr>
          <p:nvPr>
            <p:ph idx="1"/>
          </p:nvPr>
        </p:nvSpPr>
        <p:spPr>
          <a:xfrm>
            <a:off x="317500" y="1712913"/>
            <a:ext cx="8509000" cy="4895850"/>
          </a:xfrm>
        </p:spPr>
        <p:txBody>
          <a:bodyPr/>
          <a:lstStyle/>
          <a:p>
            <a:pPr eaLnBrk="1" hangingPunct="1"/>
            <a:r>
              <a:rPr lang="en-US" sz="3200" b="1" dirty="0">
                <a:solidFill>
                  <a:srgbClr val="1492C7"/>
                </a:solidFill>
                <a:latin typeface="Arial" pitchFamily="-107" charset="0"/>
                <a:cs typeface="Arial" pitchFamily="-107" charset="0"/>
              </a:rPr>
              <a:t>Market </a:t>
            </a:r>
            <a:r>
              <a:rPr lang="en-US" sz="3200" b="1" dirty="0" smtClean="0">
                <a:solidFill>
                  <a:srgbClr val="1492C7"/>
                </a:solidFill>
                <a:latin typeface="Arial" pitchFamily="-107" charset="0"/>
                <a:cs typeface="Arial" pitchFamily="-107" charset="0"/>
              </a:rPr>
              <a:t>supply</a:t>
            </a:r>
            <a:endParaRPr lang="en-US" sz="3200" b="1" dirty="0">
              <a:solidFill>
                <a:srgbClr val="1492C7"/>
              </a:solidFill>
              <a:latin typeface="Arial" pitchFamily="-107" charset="0"/>
              <a:cs typeface="Arial" pitchFamily="-107" charset="0"/>
            </a:endParaRPr>
          </a:p>
          <a:p>
            <a:pPr lvl="1" eaLnBrk="1" hangingPunct="1"/>
            <a:r>
              <a:rPr lang="en-US" sz="2800" dirty="0">
                <a:latin typeface="Arial" pitchFamily="-107" charset="0"/>
                <a:cs typeface="Arial" pitchFamily="-107" charset="0"/>
              </a:rPr>
              <a:t>Horizontal sum of all individual quantities supplied by each seller in the market at each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Market Supply</a:t>
            </a:r>
            <a:r>
              <a:rPr lang="en-US">
                <a:latin typeface="Arial" pitchFamily="-107" charset="0"/>
                <a:cs typeface="Arial" pitchFamily="-107" charset="0"/>
              </a:rPr>
              <a:t>—</a:t>
            </a:r>
            <a:r>
              <a:rPr lang="en-US">
                <a:latin typeface="Helvetica Neue" pitchFamily="-107" charset="0"/>
                <a:cs typeface="Arial" pitchFamily="-107"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1411806731"/>
              </p:ext>
            </p:extLst>
          </p:nvPr>
        </p:nvGraphicFramePr>
        <p:xfrm>
          <a:off x="393700" y="1968500"/>
          <a:ext cx="8305800" cy="4489455"/>
        </p:xfrm>
        <a:graphic>
          <a:graphicData uri="http://schemas.openxmlformats.org/drawingml/2006/table">
            <a:tbl>
              <a:tblPr/>
              <a:tblGrid>
                <a:gridCol w="1108075"/>
                <a:gridCol w="617538"/>
                <a:gridCol w="2220912"/>
                <a:gridCol w="631825"/>
                <a:gridCol w="1516063"/>
                <a:gridCol w="568325"/>
                <a:gridCol w="1643062"/>
              </a:tblGrid>
              <a:tr h="817563">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Price of Salmon</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Pure Food Fish’s Supply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City Fish’s Supply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Market Supply</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800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700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875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625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400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$ 7.50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375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$ 5.00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$ 2.50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125</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7988">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$ 0.00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0</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TextBox 5"/>
          <p:cNvSpPr txBox="1">
            <a:spLocks noChangeArrowheads="1"/>
          </p:cNvSpPr>
          <p:nvPr/>
        </p:nvSpPr>
        <p:spPr bwMode="auto">
          <a:xfrm>
            <a:off x="4344988" y="3721100"/>
            <a:ext cx="838200" cy="1108075"/>
          </a:xfrm>
          <a:prstGeom prst="rect">
            <a:avLst/>
          </a:prstGeom>
          <a:noFill/>
          <a:ln w="9525">
            <a:noFill/>
            <a:miter lim="800000"/>
            <a:headEnd/>
            <a:tailEnd/>
          </a:ln>
        </p:spPr>
        <p:txBody>
          <a:bodyPr>
            <a:prstTxWarp prst="textNoShape">
              <a:avLst/>
            </a:prstTxWarp>
            <a:spAutoFit/>
          </a:bodyPr>
          <a:lstStyle/>
          <a:p>
            <a:pPr eaLnBrk="1" hangingPunct="1"/>
            <a:r>
              <a:rPr lang="en-US" sz="6600">
                <a:solidFill>
                  <a:srgbClr val="FF0000"/>
                </a:solidFill>
                <a:latin typeface="Arial" pitchFamily="-107" charset="0"/>
                <a:cs typeface="Arial" pitchFamily="-107" charset="0"/>
              </a:rPr>
              <a:t>+</a:t>
            </a:r>
          </a:p>
        </p:txBody>
      </p:sp>
      <p:sp>
        <p:nvSpPr>
          <p:cNvPr id="7" name="TextBox 6"/>
          <p:cNvSpPr txBox="1">
            <a:spLocks noChangeArrowheads="1"/>
          </p:cNvSpPr>
          <p:nvPr/>
        </p:nvSpPr>
        <p:spPr bwMode="auto">
          <a:xfrm>
            <a:off x="6438900" y="3721100"/>
            <a:ext cx="838200" cy="1108075"/>
          </a:xfrm>
          <a:prstGeom prst="rect">
            <a:avLst/>
          </a:prstGeom>
          <a:noFill/>
          <a:ln w="9525">
            <a:noFill/>
            <a:miter lim="800000"/>
            <a:headEnd/>
            <a:tailEnd/>
          </a:ln>
        </p:spPr>
        <p:txBody>
          <a:bodyPr>
            <a:prstTxWarp prst="textNoShape">
              <a:avLst/>
            </a:prstTxWarp>
            <a:spAutoFit/>
          </a:bodyPr>
          <a:lstStyle/>
          <a:p>
            <a:pPr eaLnBrk="1" hangingPunct="1"/>
            <a:r>
              <a:rPr lang="en-US" sz="6600">
                <a:solidFill>
                  <a:srgbClr val="FF0000"/>
                </a:solidFill>
                <a:latin typeface="Arial" pitchFamily="-107" charset="0"/>
                <a:cs typeface="Arial" pitchFamily="-107"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Changes in Quantity Supplied versus Changes in Supply</a:t>
            </a:r>
          </a:p>
        </p:txBody>
      </p:sp>
      <p:sp>
        <p:nvSpPr>
          <p:cNvPr id="57347" name="Content Placeholder 2"/>
          <p:cNvSpPr>
            <a:spLocks noGrp="1"/>
          </p:cNvSpPr>
          <p:nvPr>
            <p:ph idx="1"/>
          </p:nvPr>
        </p:nvSpPr>
        <p:spPr>
          <a:xfrm>
            <a:off x="457200" y="1712913"/>
            <a:ext cx="8469313" cy="4895850"/>
          </a:xfrm>
        </p:spPr>
        <p:txBody>
          <a:bodyPr/>
          <a:lstStyle/>
          <a:p>
            <a:pPr eaLnBrk="1" hangingPunct="1"/>
            <a:r>
              <a:rPr lang="en-US" sz="3200" b="1">
                <a:solidFill>
                  <a:srgbClr val="1492C7"/>
                </a:solidFill>
                <a:latin typeface="Arial" pitchFamily="-107" charset="0"/>
                <a:cs typeface="Arial" pitchFamily="-107" charset="0"/>
              </a:rPr>
              <a:t>Change in quantity supplied</a:t>
            </a:r>
          </a:p>
          <a:p>
            <a:pPr lvl="1" eaLnBrk="1" hangingPunct="1"/>
            <a:r>
              <a:rPr lang="en-US" sz="2800">
                <a:latin typeface="Arial" pitchFamily="-107" charset="0"/>
                <a:cs typeface="Arial" pitchFamily="-107" charset="0"/>
              </a:rPr>
              <a:t>Movement along a supply curve</a:t>
            </a:r>
          </a:p>
          <a:p>
            <a:pPr lvl="1" eaLnBrk="1" hangingPunct="1"/>
            <a:r>
              <a:rPr lang="en-US" sz="2800">
                <a:latin typeface="Arial" pitchFamily="-107" charset="0"/>
                <a:cs typeface="Arial" pitchFamily="-107" charset="0"/>
              </a:rPr>
              <a:t>Caused by a change in the </a:t>
            </a:r>
            <a:r>
              <a:rPr lang="en-US" sz="2800" b="1" i="1">
                <a:solidFill>
                  <a:srgbClr val="1492C7"/>
                </a:solidFill>
                <a:latin typeface="Arial" pitchFamily="-107" charset="0"/>
                <a:cs typeface="Arial" pitchFamily="-107" charset="0"/>
              </a:rPr>
              <a:t>price</a:t>
            </a:r>
            <a:r>
              <a:rPr lang="en-US" sz="2800">
                <a:latin typeface="Arial" pitchFamily="-107" charset="0"/>
                <a:cs typeface="Arial" pitchFamily="-107" charset="0"/>
              </a:rPr>
              <a:t> of the good</a:t>
            </a:r>
          </a:p>
          <a:p>
            <a:pPr eaLnBrk="1" hangingPunct="1"/>
            <a:endParaRPr lang="en-US" sz="10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Change in supply</a:t>
            </a:r>
          </a:p>
          <a:p>
            <a:pPr lvl="1" eaLnBrk="1" hangingPunct="1"/>
            <a:r>
              <a:rPr lang="en-US" sz="2800">
                <a:latin typeface="Arial" pitchFamily="-107" charset="0"/>
                <a:cs typeface="Arial" pitchFamily="-107" charset="0"/>
              </a:rPr>
              <a:t>Shift in the supply curve</a:t>
            </a:r>
          </a:p>
          <a:p>
            <a:pPr lvl="2" eaLnBrk="1" hangingPunct="1"/>
            <a:r>
              <a:rPr lang="en-US" sz="2000">
                <a:latin typeface="Arial" pitchFamily="-107" charset="0"/>
                <a:ea typeface="MS PGothic" pitchFamily="34" charset="-128"/>
                <a:cs typeface="MS PGothic" pitchFamily="34" charset="-128"/>
              </a:rPr>
              <a:t>Entire supply curve will shift to the left or right</a:t>
            </a:r>
          </a:p>
          <a:p>
            <a:pPr lvl="1" eaLnBrk="1" hangingPunct="1"/>
            <a:r>
              <a:rPr lang="en-US" sz="2800">
                <a:latin typeface="Arial" pitchFamily="-107" charset="0"/>
                <a:cs typeface="Arial" pitchFamily="-107" charset="0"/>
              </a:rPr>
              <a:t>Caused by a change in </a:t>
            </a:r>
            <a:r>
              <a:rPr lang="en-US" sz="2800" b="1" i="1">
                <a:solidFill>
                  <a:srgbClr val="1492C7"/>
                </a:solidFill>
                <a:latin typeface="Arial" pitchFamily="-107" charset="0"/>
                <a:cs typeface="Arial" pitchFamily="-107" charset="0"/>
              </a:rPr>
              <a:t>nonprice </a:t>
            </a:r>
            <a:r>
              <a:rPr lang="en-US" sz="2800">
                <a:latin typeface="Arial" pitchFamily="-107" charset="0"/>
                <a:cs typeface="Arial" pitchFamily="-107" charset="0"/>
              </a:rPr>
              <a:t>factors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3"/>
          <a:srcRect/>
          <a:stretch>
            <a:fillRect/>
          </a:stretch>
        </p:blipFill>
        <p:spPr bwMode="auto">
          <a:xfrm>
            <a:off x="1854200" y="1671638"/>
            <a:ext cx="3209925" cy="4735512"/>
          </a:xfrm>
          <a:prstGeom prst="rect">
            <a:avLst/>
          </a:prstGeom>
          <a:noFill/>
          <a:ln w="9525">
            <a:noFill/>
            <a:miter lim="800000"/>
            <a:headEnd/>
            <a:tailEnd/>
          </a:ln>
        </p:spPr>
      </p:pic>
      <p:pic>
        <p:nvPicPr>
          <p:cNvPr id="97282" name="Picture 3" descr="A large supply-demand curve graph; on the Y-axis is price per cup of coffee and on the X-axis is quantity of cups of coffee.  There are 3 different supply curves: S1, S2, and S3. Each supply curve has the same slope as the others. The first supply curve, S1, is in the middle and goes through the point of Q1 and $3.  S2 is towards the right of S1 but now goes through the point of Q2 and a price of $3. S3 lies to the left of S1 and goes through the point of Q3 and a price of $3.  An arrow labeled increase in supply goes from S1 to S2 and a textbox that reads Shift to the right: a new way to brew a richer coffee, at half the cost, causes sellers to produce more coffee. An arrow labeled decrease in supply goes from S1 to S3; a textbox also accompanies. The text box reads Shift to the left: a hurricane that destroys the Colombian coffee crop causes sellers to produce less coffee. "/>
          <p:cNvPicPr>
            <a:picLocks noChangeAspect="1"/>
          </p:cNvPicPr>
          <p:nvPr/>
        </p:nvPicPr>
        <p:blipFill>
          <a:blip r:embed="rId4"/>
          <a:srcRect/>
          <a:stretch>
            <a:fillRect/>
          </a:stretch>
        </p:blipFill>
        <p:spPr bwMode="auto">
          <a:xfrm>
            <a:off x="298450" y="1835150"/>
            <a:ext cx="7980363" cy="4735513"/>
          </a:xfrm>
          <a:prstGeom prst="rect">
            <a:avLst/>
          </a:prstGeom>
          <a:noFill/>
          <a:ln w="9525">
            <a:noFill/>
            <a:miter lim="800000"/>
            <a:headEnd/>
            <a:tailEnd/>
          </a:ln>
        </p:spPr>
      </p:pic>
      <p:pic>
        <p:nvPicPr>
          <p:cNvPr id="7" name="Picture 6"/>
          <p:cNvPicPr>
            <a:picLocks noChangeAspect="1"/>
          </p:cNvPicPr>
          <p:nvPr/>
        </p:nvPicPr>
        <p:blipFill>
          <a:blip r:embed="rId5"/>
          <a:srcRect/>
          <a:stretch>
            <a:fillRect/>
          </a:stretch>
        </p:blipFill>
        <p:spPr bwMode="auto">
          <a:xfrm>
            <a:off x="3673475" y="2306638"/>
            <a:ext cx="2238375" cy="3005137"/>
          </a:xfrm>
          <a:prstGeom prst="rect">
            <a:avLst/>
          </a:prstGeom>
          <a:noFill/>
          <a:ln w="9525">
            <a:noFill/>
            <a:miter lim="800000"/>
            <a:headEnd/>
            <a:tailEnd/>
          </a:ln>
        </p:spPr>
      </p:pic>
      <p:pic>
        <p:nvPicPr>
          <p:cNvPr id="12" name="Picture 11"/>
          <p:cNvPicPr>
            <a:picLocks noChangeAspect="1"/>
          </p:cNvPicPr>
          <p:nvPr/>
        </p:nvPicPr>
        <p:blipFill>
          <a:blip r:embed="rId6"/>
          <a:srcRect/>
          <a:stretch>
            <a:fillRect/>
          </a:stretch>
        </p:blipFill>
        <p:spPr bwMode="auto">
          <a:xfrm>
            <a:off x="4968875" y="1868488"/>
            <a:ext cx="3859213" cy="4579937"/>
          </a:xfrm>
          <a:prstGeom prst="rect">
            <a:avLst/>
          </a:prstGeom>
          <a:noFill/>
          <a:ln w="9525">
            <a:noFill/>
            <a:miter lim="800000"/>
            <a:headEnd/>
            <a:tailEnd/>
          </a:ln>
        </p:spPr>
      </p:pic>
      <p:pic>
        <p:nvPicPr>
          <p:cNvPr id="6" name="Picture 5"/>
          <p:cNvPicPr>
            <a:picLocks noChangeAspect="1"/>
          </p:cNvPicPr>
          <p:nvPr/>
        </p:nvPicPr>
        <p:blipFill>
          <a:blip r:embed="rId7"/>
          <a:srcRect/>
          <a:stretch>
            <a:fillRect/>
          </a:stretch>
        </p:blipFill>
        <p:spPr bwMode="auto">
          <a:xfrm>
            <a:off x="4903788" y="3424238"/>
            <a:ext cx="1285875" cy="560387"/>
          </a:xfrm>
          <a:prstGeom prst="rect">
            <a:avLst/>
          </a:prstGeom>
          <a:noFill/>
          <a:ln w="9525">
            <a:noFill/>
            <a:miter lim="800000"/>
            <a:headEnd/>
            <a:tailEnd/>
          </a:ln>
        </p:spPr>
      </p:pic>
      <p:pic>
        <p:nvPicPr>
          <p:cNvPr id="8" name="Picture 7"/>
          <p:cNvPicPr>
            <a:picLocks noChangeAspect="1"/>
          </p:cNvPicPr>
          <p:nvPr/>
        </p:nvPicPr>
        <p:blipFill>
          <a:blip r:embed="rId8"/>
          <a:srcRect/>
          <a:stretch>
            <a:fillRect/>
          </a:stretch>
        </p:blipFill>
        <p:spPr bwMode="auto">
          <a:xfrm>
            <a:off x="1517650" y="3817938"/>
            <a:ext cx="3454400" cy="2632075"/>
          </a:xfrm>
          <a:prstGeom prst="rect">
            <a:avLst/>
          </a:prstGeom>
          <a:noFill/>
          <a:ln w="9525">
            <a:noFill/>
            <a:miter lim="800000"/>
            <a:headEnd/>
            <a:tailEnd/>
          </a:ln>
        </p:spPr>
      </p:pic>
      <p:pic>
        <p:nvPicPr>
          <p:cNvPr id="5" name="Picture 4"/>
          <p:cNvPicPr>
            <a:picLocks noChangeAspect="1"/>
          </p:cNvPicPr>
          <p:nvPr/>
        </p:nvPicPr>
        <p:blipFill>
          <a:blip r:embed="rId9"/>
          <a:srcRect/>
          <a:stretch>
            <a:fillRect/>
          </a:stretch>
        </p:blipFill>
        <p:spPr bwMode="auto">
          <a:xfrm>
            <a:off x="3363913" y="3424238"/>
            <a:ext cx="1200150" cy="560387"/>
          </a:xfrm>
          <a:prstGeom prst="rect">
            <a:avLst/>
          </a:prstGeom>
          <a:noFill/>
          <a:ln w="9525">
            <a:noFill/>
            <a:miter lim="800000"/>
            <a:headEnd/>
            <a:tailEnd/>
          </a:ln>
        </p:spPr>
      </p:pic>
      <p:sp>
        <p:nvSpPr>
          <p:cNvPr id="97288" name="Title 9"/>
          <p:cNvSpPr>
            <a:spLocks noGrp="1"/>
          </p:cNvSpPr>
          <p:nvPr>
            <p:ph type="title"/>
          </p:nvPr>
        </p:nvSpPr>
        <p:spPr>
          <a:xfrm>
            <a:off x="457200" y="0"/>
            <a:ext cx="8229600" cy="1527175"/>
          </a:xfrm>
        </p:spPr>
        <p:txBody>
          <a:bodyPr/>
          <a:lstStyle/>
          <a:p>
            <a:r>
              <a:rPr lang="en-US">
                <a:latin typeface="Arial" pitchFamily="-107" charset="0"/>
                <a:cs typeface="Arial" pitchFamily="-107" charset="0"/>
              </a:rPr>
              <a:t>Changes in Supply</a:t>
            </a:r>
          </a:p>
        </p:txBody>
      </p:sp>
      <p:pic>
        <p:nvPicPr>
          <p:cNvPr id="97289" name="Picture 8"/>
          <p:cNvPicPr>
            <a:picLocks noChangeAspect="1"/>
          </p:cNvPicPr>
          <p:nvPr/>
        </p:nvPicPr>
        <p:blipFill>
          <a:blip r:embed="rId10"/>
          <a:srcRect/>
          <a:stretch>
            <a:fillRect/>
          </a:stretch>
        </p:blipFill>
        <p:spPr bwMode="auto">
          <a:xfrm>
            <a:off x="3478213" y="1957388"/>
            <a:ext cx="3109912" cy="3849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out)">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right)">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Supply</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59395" name="Content Placeholder 2"/>
          <p:cNvSpPr>
            <a:spLocks noGrp="1"/>
          </p:cNvSpPr>
          <p:nvPr>
            <p:ph idx="1"/>
          </p:nvPr>
        </p:nvSpPr>
        <p:spPr>
          <a:xfrm>
            <a:off x="457200" y="1712913"/>
            <a:ext cx="6443663" cy="4895850"/>
          </a:xfrm>
        </p:spPr>
        <p:txBody>
          <a:bodyPr/>
          <a:lstStyle/>
          <a:p>
            <a:pPr eaLnBrk="1" hangingPunct="1">
              <a:buFont typeface="Arial" pitchFamily="-107" charset="0"/>
              <a:buNone/>
            </a:pPr>
            <a:r>
              <a:rPr lang="en-US" sz="3200" b="1">
                <a:latin typeface="Arial" pitchFamily="-107" charset="0"/>
                <a:cs typeface="Arial" pitchFamily="-107" charset="0"/>
              </a:rPr>
              <a:t>1. The cost of inputs</a:t>
            </a:r>
          </a:p>
          <a:p>
            <a:pPr eaLnBrk="1" hangingPunct="1"/>
            <a:r>
              <a:rPr lang="en-US" sz="2800" b="1">
                <a:solidFill>
                  <a:srgbClr val="1492C7"/>
                </a:solidFill>
                <a:latin typeface="Arial" pitchFamily="-107" charset="0"/>
                <a:cs typeface="Arial" pitchFamily="-107" charset="0"/>
              </a:rPr>
              <a:t>Inputs</a:t>
            </a:r>
          </a:p>
          <a:p>
            <a:pPr lvl="1" eaLnBrk="1" hangingPunct="1"/>
            <a:r>
              <a:rPr lang="en-US" sz="2400">
                <a:latin typeface="Arial" pitchFamily="-107" charset="0"/>
                <a:cs typeface="Arial" pitchFamily="-107" charset="0"/>
              </a:rPr>
              <a:t>Resources used in the production process</a:t>
            </a:r>
          </a:p>
          <a:p>
            <a:pPr lvl="1" eaLnBrk="1" hangingPunct="1"/>
            <a:endParaRPr lang="en-US" sz="2400">
              <a:latin typeface="Arial" pitchFamily="-107" charset="0"/>
              <a:cs typeface="Arial" pitchFamily="-107" charset="0"/>
            </a:endParaRPr>
          </a:p>
          <a:p>
            <a:pPr eaLnBrk="1" hangingPunct="1">
              <a:buFont typeface="Arial" pitchFamily="-107" charset="0"/>
              <a:buNone/>
            </a:pPr>
            <a:endParaRPr lang="en-US" sz="1000" b="1">
              <a:latin typeface="Arial" pitchFamily="-107" charset="0"/>
              <a:cs typeface="Arial" pitchFamily="-107" charset="0"/>
            </a:endParaRPr>
          </a:p>
          <a:p>
            <a:pPr eaLnBrk="1" hangingPunct="1">
              <a:buFont typeface="Arial" pitchFamily="-107" charset="0"/>
              <a:buNone/>
            </a:pPr>
            <a:r>
              <a:rPr lang="en-US" sz="3200" b="1">
                <a:latin typeface="Arial" pitchFamily="-107" charset="0"/>
                <a:cs typeface="Arial" pitchFamily="-107" charset="0"/>
              </a:rPr>
              <a:t>2. Changes in technology</a:t>
            </a:r>
          </a:p>
          <a:p>
            <a:pPr eaLnBrk="1" hangingPunct="1"/>
            <a:r>
              <a:rPr lang="en-US" sz="2800" b="1">
                <a:solidFill>
                  <a:srgbClr val="1492C7"/>
                </a:solidFill>
                <a:latin typeface="Arial" pitchFamily="-107" charset="0"/>
                <a:cs typeface="Arial" pitchFamily="-107" charset="0"/>
              </a:rPr>
              <a:t>Technology</a:t>
            </a:r>
          </a:p>
          <a:p>
            <a:pPr lvl="1" eaLnBrk="1" hangingPunct="1"/>
            <a:r>
              <a:rPr lang="en-US" sz="2400">
                <a:latin typeface="Arial" pitchFamily="-107" charset="0"/>
                <a:cs typeface="Arial" pitchFamily="-107" charset="0"/>
              </a:rPr>
              <a:t>Knowledge that producers have about how to produce a product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Supply</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60419" name="Content Placeholder 2"/>
          <p:cNvSpPr>
            <a:spLocks noGrp="1"/>
          </p:cNvSpPr>
          <p:nvPr>
            <p:ph idx="1"/>
          </p:nvPr>
        </p:nvSpPr>
        <p:spPr>
          <a:xfrm>
            <a:off x="457200" y="1712913"/>
            <a:ext cx="8316913" cy="4895850"/>
          </a:xfrm>
        </p:spPr>
        <p:txBody>
          <a:bodyPr/>
          <a:lstStyle/>
          <a:p>
            <a:pPr eaLnBrk="1" hangingPunct="1">
              <a:buFont typeface="Arial" pitchFamily="-107" charset="0"/>
              <a:buNone/>
            </a:pPr>
            <a:r>
              <a:rPr lang="en-US" sz="3200" b="1" dirty="0">
                <a:latin typeface="Arial" pitchFamily="-107" charset="0"/>
                <a:cs typeface="Arial" pitchFamily="-107" charset="0"/>
              </a:rPr>
              <a:t>3. Taxes and </a:t>
            </a:r>
            <a:r>
              <a:rPr lang="en-US" sz="3200" b="1" dirty="0" smtClean="0">
                <a:latin typeface="Arial" pitchFamily="-107" charset="0"/>
                <a:cs typeface="Arial" pitchFamily="-107" charset="0"/>
              </a:rPr>
              <a:t>subsidies</a:t>
            </a:r>
            <a:endParaRPr lang="en-US" sz="3200" b="1" dirty="0">
              <a:latin typeface="Arial" pitchFamily="-107" charset="0"/>
              <a:cs typeface="Arial" pitchFamily="-107" charset="0"/>
            </a:endParaRPr>
          </a:p>
          <a:p>
            <a:pPr eaLnBrk="1" hangingPunct="1"/>
            <a:r>
              <a:rPr lang="en-US" sz="2800" b="1" dirty="0">
                <a:solidFill>
                  <a:srgbClr val="1492C7"/>
                </a:solidFill>
                <a:latin typeface="Arial" pitchFamily="-107" charset="0"/>
                <a:cs typeface="Arial" pitchFamily="-107" charset="0"/>
              </a:rPr>
              <a:t>Tax</a:t>
            </a:r>
          </a:p>
          <a:p>
            <a:pPr lvl="1" eaLnBrk="1" hangingPunct="1"/>
            <a:r>
              <a:rPr lang="en-US" sz="2400" dirty="0">
                <a:latin typeface="Arial" pitchFamily="-107" charset="0"/>
                <a:cs typeface="Arial" pitchFamily="-107" charset="0"/>
              </a:rPr>
              <a:t>Tax paid by producer </a:t>
            </a:r>
            <a:r>
              <a:rPr lang="en-US" sz="2400" dirty="0">
                <a:latin typeface="Arial" pitchFamily="-107" charset="0"/>
                <a:cs typeface="Arial" pitchFamily="-107" charset="0"/>
                <a:sym typeface="Wingdings" pitchFamily="-107" charset="2"/>
              </a:rPr>
              <a:t> added cost of production</a:t>
            </a:r>
          </a:p>
          <a:p>
            <a:pPr lvl="1" eaLnBrk="1" hangingPunct="1"/>
            <a:endParaRPr lang="en-US" sz="2400" dirty="0">
              <a:latin typeface="Arial" pitchFamily="-107" charset="0"/>
              <a:cs typeface="Arial" pitchFamily="-107" charset="0"/>
              <a:sym typeface="Wingdings" pitchFamily="-107" charset="2"/>
            </a:endParaRPr>
          </a:p>
          <a:p>
            <a:pPr lvl="1" eaLnBrk="1" hangingPunct="1"/>
            <a:endParaRPr lang="en-US" sz="800" dirty="0">
              <a:latin typeface="Arial" pitchFamily="-107" charset="0"/>
              <a:cs typeface="Arial" pitchFamily="-107" charset="0"/>
              <a:sym typeface="Wingdings" pitchFamily="-107" charset="2"/>
            </a:endParaRPr>
          </a:p>
          <a:p>
            <a:pPr eaLnBrk="1" hangingPunct="1"/>
            <a:r>
              <a:rPr lang="en-US" sz="2800" b="1" dirty="0">
                <a:solidFill>
                  <a:srgbClr val="1492C7"/>
                </a:solidFill>
                <a:latin typeface="Arial" pitchFamily="-107" charset="0"/>
                <a:cs typeface="Arial" pitchFamily="-107" charset="0"/>
                <a:sym typeface="Wingdings" pitchFamily="-107" charset="2"/>
              </a:rPr>
              <a:t>Subsidy</a:t>
            </a:r>
          </a:p>
          <a:p>
            <a:pPr lvl="1" eaLnBrk="1" hangingPunct="1"/>
            <a:r>
              <a:rPr lang="ja-JP" altLang="en-US" sz="2400" dirty="0">
                <a:latin typeface="Arial" pitchFamily="-107" charset="0"/>
                <a:cs typeface="Arial" pitchFamily="-107" charset="0"/>
                <a:sym typeface="Wingdings" pitchFamily="-107" charset="2"/>
              </a:rPr>
              <a:t>“</a:t>
            </a:r>
            <a:r>
              <a:rPr lang="en-US" altLang="ja-JP" sz="2400" dirty="0">
                <a:latin typeface="Arial" pitchFamily="-107" charset="0"/>
                <a:cs typeface="Arial" pitchFamily="-107" charset="0"/>
                <a:sym typeface="Wingdings" pitchFamily="-107" charset="2"/>
              </a:rPr>
              <a:t>Opposite</a:t>
            </a:r>
            <a:r>
              <a:rPr lang="ja-JP" altLang="en-US" sz="2400" dirty="0">
                <a:latin typeface="Arial" pitchFamily="-107" charset="0"/>
                <a:cs typeface="Arial" pitchFamily="-107" charset="0"/>
                <a:sym typeface="Wingdings" pitchFamily="-107" charset="2"/>
              </a:rPr>
              <a:t>”</a:t>
            </a:r>
            <a:r>
              <a:rPr lang="en-US" altLang="ja-JP" sz="2400" dirty="0">
                <a:latin typeface="Arial" pitchFamily="-107" charset="0"/>
                <a:cs typeface="Arial" pitchFamily="-107" charset="0"/>
                <a:sym typeface="Wingdings" pitchFamily="-107" charset="2"/>
              </a:rPr>
              <a:t> of a tax; government pays sellers to produce goods</a:t>
            </a:r>
          </a:p>
          <a:p>
            <a:pPr lvl="2" eaLnBrk="1" hangingPunct="1"/>
            <a:r>
              <a:rPr lang="en-US" altLang="ja-JP" sz="2000" dirty="0">
                <a:latin typeface="Arial" pitchFamily="-107" charset="0"/>
                <a:ea typeface="MS PGothic" pitchFamily="34" charset="-128"/>
                <a:cs typeface="MS PGothic" pitchFamily="34" charset="-128"/>
                <a:sym typeface="Wingdings" pitchFamily="-107" charset="2"/>
              </a:rPr>
              <a:t>Reduces the cost of production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0419">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041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Factors that Shift Supply</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61443" name="Content Placeholder 2"/>
          <p:cNvSpPr>
            <a:spLocks noGrp="1"/>
          </p:cNvSpPr>
          <p:nvPr>
            <p:ph idx="1"/>
          </p:nvPr>
        </p:nvSpPr>
        <p:spPr>
          <a:xfrm>
            <a:off x="457200" y="1712913"/>
            <a:ext cx="8229600" cy="4895850"/>
          </a:xfrm>
        </p:spPr>
        <p:txBody>
          <a:bodyPr/>
          <a:lstStyle/>
          <a:p>
            <a:pPr eaLnBrk="1" hangingPunct="1">
              <a:buFont typeface="Arial" pitchFamily="-107" charset="0"/>
              <a:buNone/>
            </a:pPr>
            <a:r>
              <a:rPr lang="en-US" sz="3200" b="1" dirty="0">
                <a:latin typeface="Arial" pitchFamily="-107" charset="0"/>
                <a:cs typeface="Arial" pitchFamily="-107" charset="0"/>
              </a:rPr>
              <a:t>4. Number of sellers</a:t>
            </a:r>
          </a:p>
          <a:p>
            <a:pPr lvl="1" eaLnBrk="1" hangingPunct="1"/>
            <a:r>
              <a:rPr lang="en-US" sz="2800" dirty="0">
                <a:latin typeface="Arial" pitchFamily="-107" charset="0"/>
                <a:cs typeface="Arial" pitchFamily="-107" charset="0"/>
              </a:rPr>
              <a:t>More individual sellers means more market supply</a:t>
            </a:r>
          </a:p>
          <a:p>
            <a:pPr lvl="1" eaLnBrk="1" hangingPunct="1"/>
            <a:endParaRPr lang="en-US" sz="2800" dirty="0">
              <a:latin typeface="Arial" pitchFamily="-107" charset="0"/>
              <a:cs typeface="Arial" pitchFamily="-107" charset="0"/>
            </a:endParaRPr>
          </a:p>
          <a:p>
            <a:pPr lvl="1" eaLnBrk="1" hangingPunct="1"/>
            <a:endParaRPr lang="en-US" sz="1000" dirty="0">
              <a:latin typeface="Arial" pitchFamily="-107" charset="0"/>
              <a:cs typeface="Arial" pitchFamily="-107" charset="0"/>
            </a:endParaRPr>
          </a:p>
          <a:p>
            <a:pPr eaLnBrk="1" hangingPunct="1">
              <a:buFont typeface="Arial" pitchFamily="-107" charset="0"/>
              <a:buNone/>
            </a:pPr>
            <a:r>
              <a:rPr lang="en-US" sz="3200" b="1" dirty="0">
                <a:latin typeface="Arial" pitchFamily="-107" charset="0"/>
                <a:cs typeface="Arial" pitchFamily="-107" charset="0"/>
                <a:sym typeface="Wingdings" pitchFamily="-107" charset="2"/>
              </a:rPr>
              <a:t>5. Price expectations</a:t>
            </a:r>
          </a:p>
          <a:p>
            <a:pPr lvl="1" eaLnBrk="1" hangingPunct="1"/>
            <a:r>
              <a:rPr lang="en-US" sz="2800" dirty="0">
                <a:latin typeface="Arial" pitchFamily="-107" charset="0"/>
                <a:cs typeface="Arial" pitchFamily="-107" charset="0"/>
                <a:sym typeface="Wingdings" pitchFamily="-107" charset="2"/>
              </a:rPr>
              <a:t>Higher price expected tomorrow? If so, delay sales until future if possible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4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11 </a:t>
            </a:r>
          </a:p>
        </p:txBody>
      </p:sp>
      <p:sp>
        <p:nvSpPr>
          <p:cNvPr id="58371"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Assume the price of cheese decreases. What will happen in the </a:t>
            </a:r>
            <a:r>
              <a:rPr lang="en-US" sz="2800" i="1" dirty="0">
                <a:latin typeface="Arial" pitchFamily="-107" charset="0"/>
                <a:cs typeface="Arial" pitchFamily="-107" charset="0"/>
              </a:rPr>
              <a:t>pizza</a:t>
            </a:r>
            <a:r>
              <a:rPr lang="en-US" sz="2800" dirty="0">
                <a:latin typeface="Arial" pitchFamily="-107" charset="0"/>
                <a:cs typeface="Arial" pitchFamily="-107" charset="0"/>
              </a:rPr>
              <a:t> market?</a:t>
            </a:r>
          </a:p>
          <a:p>
            <a:endParaRPr lang="en-US" sz="2800" dirty="0">
              <a:latin typeface="Arial" pitchFamily="-107" charset="0"/>
              <a:cs typeface="Arial" pitchFamily="-107" charset="0"/>
            </a:endParaRPr>
          </a:p>
          <a:p>
            <a:pPr>
              <a:buFont typeface="Arial" pitchFamily="-107" charset="0"/>
              <a:buNone/>
            </a:pPr>
            <a:endParaRPr lang="en-US" sz="2800" dirty="0">
              <a:latin typeface="Arial" pitchFamily="-107" charset="0"/>
              <a:cs typeface="Arial" pitchFamily="-107" charset="0"/>
            </a:endParaRP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supply of pizza increases.</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supply of pizza decreases.</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quantity supplied of pizza increases.</a:t>
            </a: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quantity supplied of pizza decreases.</a:t>
            </a:r>
          </a:p>
        </p:txBody>
      </p:sp>
      <p:sp>
        <p:nvSpPr>
          <p:cNvPr id="4" name="Rectangle 3" descr="Correct answer: A, The supply of pizza increases."/>
          <p:cNvSpPr/>
          <p:nvPr/>
        </p:nvSpPr>
        <p:spPr>
          <a:xfrm>
            <a:off x="228600" y="3683000"/>
            <a:ext cx="5715000" cy="546100"/>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pic>
        <p:nvPicPr>
          <p:cNvPr id="7" name="Picture 6" descr="Slice of pizza."/>
          <p:cNvPicPr>
            <a:picLocks noChangeAspect="1"/>
          </p:cNvPicPr>
          <p:nvPr/>
        </p:nvPicPr>
        <p:blipFill>
          <a:blip r:embed="rId3"/>
          <a:stretch>
            <a:fillRect/>
          </a:stretch>
        </p:blipFill>
        <p:spPr>
          <a:xfrm>
            <a:off x="6245098" y="2200640"/>
            <a:ext cx="1619607" cy="13866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12 </a:t>
            </a:r>
          </a:p>
        </p:txBody>
      </p:sp>
      <p:sp>
        <p:nvSpPr>
          <p:cNvPr id="59395" name="Content Placeholder 2"/>
          <p:cNvSpPr>
            <a:spLocks noGrp="1"/>
          </p:cNvSpPr>
          <p:nvPr>
            <p:ph idx="1"/>
          </p:nvPr>
        </p:nvSpPr>
        <p:spPr>
          <a:xfrm>
            <a:off x="457200" y="1712913"/>
            <a:ext cx="8229600" cy="4895850"/>
          </a:xfrm>
        </p:spPr>
        <p:txBody>
          <a:bodyPr/>
          <a:lstStyle/>
          <a:p>
            <a:r>
              <a:rPr lang="en-US" sz="2800" dirty="0">
                <a:latin typeface="Arial" pitchFamily="-107" charset="0"/>
                <a:cs typeface="Arial" pitchFamily="-107" charset="0"/>
              </a:rPr>
              <a:t>Which of the following </a:t>
            </a:r>
            <a:r>
              <a:rPr lang="en-US" sz="2800" dirty="0" smtClean="0">
                <a:latin typeface="Arial" pitchFamily="-107" charset="0"/>
                <a:cs typeface="Arial" pitchFamily="-107" charset="0"/>
              </a:rPr>
              <a:t>will</a:t>
            </a:r>
          </a:p>
          <a:p>
            <a:pPr>
              <a:buNone/>
            </a:pPr>
            <a:r>
              <a:rPr lang="en-US" sz="2800" dirty="0" smtClean="0">
                <a:latin typeface="Arial" pitchFamily="-107" charset="0"/>
                <a:cs typeface="Arial" pitchFamily="-107" charset="0"/>
              </a:rPr>
              <a:t>	cause </a:t>
            </a:r>
            <a:r>
              <a:rPr lang="en-US" sz="2800" dirty="0">
                <a:latin typeface="Arial" pitchFamily="-107" charset="0"/>
                <a:cs typeface="Arial" pitchFamily="-107" charset="0"/>
              </a:rPr>
              <a:t>the supply curve </a:t>
            </a:r>
            <a:r>
              <a:rPr lang="en-US" sz="2800" dirty="0" smtClean="0">
                <a:latin typeface="Arial" pitchFamily="-107" charset="0"/>
                <a:cs typeface="Arial" pitchFamily="-107" charset="0"/>
              </a:rPr>
              <a:t>for</a:t>
            </a:r>
          </a:p>
          <a:p>
            <a:pPr>
              <a:buNone/>
            </a:pPr>
            <a:r>
              <a:rPr lang="en-US" sz="2800" dirty="0" smtClean="0">
                <a:latin typeface="Arial" pitchFamily="-107" charset="0"/>
                <a:cs typeface="Arial" pitchFamily="-107" charset="0"/>
              </a:rPr>
              <a:t>	oranges </a:t>
            </a:r>
            <a:r>
              <a:rPr lang="en-US" sz="2800" dirty="0">
                <a:latin typeface="Arial" pitchFamily="-107" charset="0"/>
                <a:cs typeface="Arial" pitchFamily="-107" charset="0"/>
              </a:rPr>
              <a:t>to shift to the left</a:t>
            </a:r>
            <a:r>
              <a:rPr lang="en-US" sz="2800" dirty="0" smtClean="0">
                <a:latin typeface="Arial" pitchFamily="-107" charset="0"/>
                <a:cs typeface="Arial" pitchFamily="-107" charset="0"/>
              </a:rPr>
              <a:t>?</a:t>
            </a:r>
          </a:p>
          <a:p>
            <a:pPr>
              <a:buFont typeface="Arial" pitchFamily="-107" charset="0"/>
              <a:buNone/>
            </a:pPr>
            <a:endParaRPr lang="en-US" sz="2800" dirty="0" smtClean="0">
              <a:latin typeface="Arial" pitchFamily="-107" charset="0"/>
              <a:cs typeface="Arial" pitchFamily="-107" charset="0"/>
            </a:endParaRPr>
          </a:p>
          <a:p>
            <a:pPr>
              <a:buFont typeface="Calibri" pitchFamily="-107" charset="0"/>
              <a:buAutoNum type="alphaUcPeriod"/>
            </a:pPr>
            <a:r>
              <a:rPr lang="en-US" sz="2800" dirty="0" smtClean="0">
                <a:latin typeface="Arial" pitchFamily="-107" charset="0"/>
                <a:cs typeface="Arial" pitchFamily="-107" charset="0"/>
              </a:rPr>
              <a:t> The </a:t>
            </a:r>
            <a:r>
              <a:rPr lang="en-US" sz="2800" dirty="0">
                <a:latin typeface="Arial" pitchFamily="-107" charset="0"/>
                <a:cs typeface="Arial" pitchFamily="-107" charset="0"/>
              </a:rPr>
              <a:t>government begins subsidizing orange growers.</a:t>
            </a:r>
          </a:p>
          <a:p>
            <a:pPr>
              <a:buFont typeface="Calibri" pitchFamily="-107" charset="0"/>
              <a:buAutoNum type="alphaUcPeriod"/>
            </a:pPr>
            <a:r>
              <a:rPr lang="en-US" sz="2800" dirty="0" smtClean="0">
                <a:latin typeface="Arial" pitchFamily="-107" charset="0"/>
                <a:cs typeface="Arial" pitchFamily="-107" charset="0"/>
              </a:rPr>
              <a:t> A </a:t>
            </a:r>
            <a:r>
              <a:rPr lang="en-US" sz="2800" dirty="0">
                <a:latin typeface="Arial" pitchFamily="-107" charset="0"/>
                <a:cs typeface="Arial" pitchFamily="-107" charset="0"/>
              </a:rPr>
              <a:t>study is released showing oranges improve eyesight.</a:t>
            </a:r>
          </a:p>
          <a:p>
            <a:pPr>
              <a:buFont typeface="Calibri" pitchFamily="-107" charset="0"/>
              <a:buAutoNum type="alphaUcPeriod"/>
            </a:pPr>
            <a:r>
              <a:rPr lang="en-US" sz="2800" dirty="0" smtClean="0">
                <a:latin typeface="Arial" pitchFamily="-107" charset="0"/>
                <a:cs typeface="Arial" pitchFamily="-107" charset="0"/>
              </a:rPr>
              <a:t> An </a:t>
            </a:r>
            <a:r>
              <a:rPr lang="en-US" sz="2800" dirty="0">
                <a:latin typeface="Arial" pitchFamily="-107" charset="0"/>
                <a:cs typeface="Arial" pitchFamily="-107" charset="0"/>
              </a:rPr>
              <a:t>ice storm strikes Florida.</a:t>
            </a:r>
          </a:p>
          <a:p>
            <a:pPr>
              <a:buFont typeface="Calibri" pitchFamily="-107" charset="0"/>
              <a:buAutoNum type="alphaUcPeriod"/>
            </a:pPr>
            <a:r>
              <a:rPr lang="en-US" sz="2800" dirty="0" smtClean="0">
                <a:latin typeface="Arial" pitchFamily="-107" charset="0"/>
                <a:cs typeface="Arial" pitchFamily="-107" charset="0"/>
              </a:rPr>
              <a:t> A </a:t>
            </a:r>
            <a:r>
              <a:rPr lang="en-US" sz="2800" dirty="0">
                <a:latin typeface="Arial" pitchFamily="-107" charset="0"/>
                <a:cs typeface="Arial" pitchFamily="-107" charset="0"/>
              </a:rPr>
              <a:t>new orange juice commercial airs on TV.</a:t>
            </a:r>
          </a:p>
        </p:txBody>
      </p:sp>
      <p:sp>
        <p:nvSpPr>
          <p:cNvPr id="4" name="Rectangle 3" descr="Correct answer: C, An ice storm strikes Florida."/>
          <p:cNvSpPr/>
          <p:nvPr/>
        </p:nvSpPr>
        <p:spPr>
          <a:xfrm>
            <a:off x="457200" y="5655034"/>
            <a:ext cx="5000625" cy="488591"/>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pic>
        <p:nvPicPr>
          <p:cNvPr id="7" name="Picture 6" descr="Frozen oranges hang from a tree."/>
          <p:cNvPicPr>
            <a:picLocks noChangeAspect="1"/>
          </p:cNvPicPr>
          <p:nvPr/>
        </p:nvPicPr>
        <p:blipFill>
          <a:blip r:embed="rId3"/>
          <a:stretch>
            <a:fillRect/>
          </a:stretch>
        </p:blipFill>
        <p:spPr>
          <a:xfrm>
            <a:off x="5603529" y="1818967"/>
            <a:ext cx="2655565" cy="18854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39738" y="0"/>
            <a:ext cx="8704262" cy="1527175"/>
          </a:xfrm>
        </p:spPr>
        <p:txBody>
          <a:bodyPr/>
          <a:lstStyle/>
          <a:p>
            <a:r>
              <a:rPr lang="en-US">
                <a:latin typeface="Helvetica Neue" pitchFamily="-107" charset="0"/>
                <a:cs typeface="Arial" pitchFamily="-107" charset="0"/>
              </a:rPr>
              <a:t>Fundamentals of Markets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8195" name="Content Placeholder 2"/>
          <p:cNvSpPr>
            <a:spLocks noGrp="1"/>
          </p:cNvSpPr>
          <p:nvPr>
            <p:ph idx="1"/>
          </p:nvPr>
        </p:nvSpPr>
        <p:spPr>
          <a:xfrm>
            <a:off x="457200" y="1712913"/>
            <a:ext cx="8229600" cy="5027612"/>
          </a:xfrm>
        </p:spPr>
        <p:txBody>
          <a:bodyPr/>
          <a:lstStyle/>
          <a:p>
            <a:pPr eaLnBrk="1" hangingPunct="1"/>
            <a:r>
              <a:rPr lang="en-US" sz="3200" dirty="0">
                <a:latin typeface="Arial" pitchFamily="-107" charset="0"/>
                <a:cs typeface="Arial" pitchFamily="-107" charset="0"/>
              </a:rPr>
              <a:t>Firms</a:t>
            </a:r>
          </a:p>
          <a:p>
            <a:pPr lvl="1" eaLnBrk="1" hangingPunct="1"/>
            <a:r>
              <a:rPr lang="en-US" sz="2800" dirty="0">
                <a:latin typeface="Arial" pitchFamily="-107" charset="0"/>
                <a:cs typeface="Arial" pitchFamily="-107" charset="0"/>
              </a:rPr>
              <a:t>Supply goods (or services)</a:t>
            </a:r>
          </a:p>
          <a:p>
            <a:pPr lvl="1" eaLnBrk="1" hangingPunct="1"/>
            <a:endParaRPr lang="en-US" sz="900" dirty="0">
              <a:latin typeface="Arial" pitchFamily="-107" charset="0"/>
              <a:cs typeface="Arial" pitchFamily="-107" charset="0"/>
            </a:endParaRPr>
          </a:p>
          <a:p>
            <a:pPr eaLnBrk="1" hangingPunct="1"/>
            <a:r>
              <a:rPr lang="en-US" sz="3200" dirty="0">
                <a:latin typeface="Arial" pitchFamily="-107" charset="0"/>
                <a:cs typeface="Arial" pitchFamily="-107" charset="0"/>
              </a:rPr>
              <a:t>Consumers</a:t>
            </a:r>
          </a:p>
          <a:p>
            <a:pPr lvl="1" eaLnBrk="1" hangingPunct="1"/>
            <a:r>
              <a:rPr lang="en-US" sz="2800" dirty="0">
                <a:latin typeface="Arial" pitchFamily="-107" charset="0"/>
                <a:cs typeface="Arial" pitchFamily="-107" charset="0"/>
              </a:rPr>
              <a:t>Purchase goods supplied by firms</a:t>
            </a:r>
          </a:p>
          <a:p>
            <a:pPr lvl="1" eaLnBrk="1" hangingPunct="1"/>
            <a:endParaRPr lang="en-US" sz="900" dirty="0">
              <a:latin typeface="Arial" pitchFamily="-107" charset="0"/>
              <a:cs typeface="Arial" pitchFamily="-107" charset="0"/>
            </a:endParaRPr>
          </a:p>
          <a:p>
            <a:pPr eaLnBrk="1" hangingPunct="1"/>
            <a:r>
              <a:rPr lang="en-US" sz="3200" dirty="0">
                <a:latin typeface="Arial" pitchFamily="-107" charset="0"/>
                <a:cs typeface="Arial" pitchFamily="-107" charset="0"/>
              </a:rPr>
              <a:t>Exchange happens </a:t>
            </a:r>
          </a:p>
          <a:p>
            <a:pPr lvl="1" eaLnBrk="1" hangingPunct="1"/>
            <a:r>
              <a:rPr lang="en-US" sz="2800" dirty="0">
                <a:latin typeface="Arial" pitchFamily="-107" charset="0"/>
                <a:cs typeface="Arial" pitchFamily="-107" charset="0"/>
              </a:rPr>
              <a:t>Through prices established in markets</a:t>
            </a:r>
          </a:p>
          <a:p>
            <a:pPr lvl="1" eaLnBrk="1" hangingPunct="1"/>
            <a:r>
              <a:rPr lang="en-US" sz="2800" dirty="0">
                <a:latin typeface="Arial" pitchFamily="-107" charset="0"/>
                <a:cs typeface="Arial" pitchFamily="-107" charset="0"/>
              </a:rPr>
              <a:t>Supply or demand factors can change the market price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19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13 </a:t>
            </a:r>
          </a:p>
        </p:txBody>
      </p:sp>
      <p:sp>
        <p:nvSpPr>
          <p:cNvPr id="53251" name="Content Placeholder 2"/>
          <p:cNvSpPr>
            <a:spLocks noGrp="1"/>
          </p:cNvSpPr>
          <p:nvPr>
            <p:ph idx="1"/>
          </p:nvPr>
        </p:nvSpPr>
        <p:spPr>
          <a:xfrm>
            <a:off x="273050" y="1712913"/>
            <a:ext cx="8696325" cy="4895850"/>
          </a:xfrm>
        </p:spPr>
        <p:txBody>
          <a:bodyPr/>
          <a:lstStyle/>
          <a:p>
            <a:r>
              <a:rPr lang="en-US" sz="2800" dirty="0">
                <a:latin typeface="Helvetica Neue" pitchFamily="-107" charset="0"/>
                <a:cs typeface="Arial" pitchFamily="-107" charset="0"/>
              </a:rPr>
              <a:t>Which </a:t>
            </a:r>
            <a:r>
              <a:rPr lang="en-US" sz="2800" dirty="0">
                <a:latin typeface="Arial" pitchFamily="-107" charset="0"/>
                <a:cs typeface="Arial" pitchFamily="-107" charset="0"/>
              </a:rPr>
              <a:t>of the following will most likely cause a decrease in the supply of most fruits and vegetables</a:t>
            </a:r>
            <a:r>
              <a:rPr lang="en-US" sz="2800" dirty="0" smtClean="0">
                <a:latin typeface="Arial" pitchFamily="-107" charset="0"/>
                <a:cs typeface="Arial" pitchFamily="-107" charset="0"/>
              </a:rPr>
              <a:t>?</a:t>
            </a:r>
            <a:endParaRPr lang="en-US" dirty="0">
              <a:latin typeface="Helvetica Neue" pitchFamily="-107" charset="0"/>
              <a:cs typeface="Arial" pitchFamily="-107" charset="0"/>
            </a:endParaRPr>
          </a:p>
          <a:p>
            <a:pPr marL="971550" lvl="1" indent="-514350">
              <a:buFont typeface="Calibri" pitchFamily="-107" charset="0"/>
              <a:buAutoNum type="alphaUcPeriod"/>
            </a:pPr>
            <a:r>
              <a:rPr lang="en-US" sz="2800" dirty="0">
                <a:latin typeface="Helvetica Neue" pitchFamily="-107" charset="0"/>
                <a:cs typeface="Arial" pitchFamily="-107" charset="0"/>
              </a:rPr>
              <a:t>an increase in demand for meat</a:t>
            </a:r>
          </a:p>
          <a:p>
            <a:pPr marL="971550" lvl="1" indent="-514350">
              <a:buFont typeface="Calibri" pitchFamily="-107" charset="0"/>
              <a:buAutoNum type="alphaUcPeriod"/>
            </a:pPr>
            <a:r>
              <a:rPr lang="en-US" sz="2800" dirty="0">
                <a:latin typeface="Helvetica Neue" pitchFamily="-107" charset="0"/>
                <a:cs typeface="Arial" pitchFamily="-107" charset="0"/>
              </a:rPr>
              <a:t>the introduction of an environmentally friendly pesticide</a:t>
            </a:r>
          </a:p>
          <a:p>
            <a:pPr marL="971550" lvl="1" indent="-514350">
              <a:buFont typeface="Calibri" pitchFamily="-107" charset="0"/>
              <a:buAutoNum type="alphaUcPeriod"/>
            </a:pPr>
            <a:r>
              <a:rPr lang="en-US" sz="2800" dirty="0">
                <a:latin typeface="Helvetica Neue" pitchFamily="-107" charset="0"/>
                <a:cs typeface="Arial" pitchFamily="-107" charset="0"/>
              </a:rPr>
              <a:t>a decrease in the price of corn and rice</a:t>
            </a:r>
          </a:p>
          <a:p>
            <a:pPr marL="971550" lvl="1" indent="-514350">
              <a:buFont typeface="Calibri" pitchFamily="-107" charset="0"/>
              <a:buAutoNum type="alphaUcPeriod"/>
            </a:pPr>
            <a:r>
              <a:rPr lang="en-US" sz="2800" dirty="0">
                <a:latin typeface="Helvetica Neue" pitchFamily="-107" charset="0"/>
                <a:cs typeface="Arial" pitchFamily="-107" charset="0"/>
              </a:rPr>
              <a:t>harsh punishments for farmers who hire undocumented workers</a:t>
            </a:r>
          </a:p>
        </p:txBody>
      </p:sp>
      <p:sp>
        <p:nvSpPr>
          <p:cNvPr id="4" name="Rectangle 3" descr="Correct answer: D, harsh punishments for farmers that hire undocumented workers"/>
          <p:cNvSpPr/>
          <p:nvPr/>
        </p:nvSpPr>
        <p:spPr>
          <a:xfrm>
            <a:off x="742950" y="5069247"/>
            <a:ext cx="7186613" cy="9680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Bringing Supply and Demand Together</a:t>
            </a:r>
          </a:p>
        </p:txBody>
      </p:sp>
      <p:sp>
        <p:nvSpPr>
          <p:cNvPr id="67587" name="Content Placeholder 2"/>
          <p:cNvSpPr>
            <a:spLocks noGrp="1"/>
          </p:cNvSpPr>
          <p:nvPr>
            <p:ph idx="1"/>
          </p:nvPr>
        </p:nvSpPr>
        <p:spPr>
          <a:xfrm>
            <a:off x="457200" y="1712913"/>
            <a:ext cx="8450263" cy="4895850"/>
          </a:xfrm>
        </p:spPr>
        <p:txBody>
          <a:bodyPr/>
          <a:lstStyle/>
          <a:p>
            <a:pPr eaLnBrk="1" hangingPunct="1"/>
            <a:r>
              <a:rPr lang="en-US">
                <a:latin typeface="Arial" pitchFamily="-107" charset="0"/>
                <a:cs typeface="Arial" pitchFamily="-107" charset="0"/>
              </a:rPr>
              <a:t>How is the price of a good determined?</a:t>
            </a:r>
          </a:p>
          <a:p>
            <a:pPr lvl="1" eaLnBrk="1" hangingPunct="1"/>
            <a:r>
              <a:rPr lang="en-US">
                <a:latin typeface="Arial" pitchFamily="-107" charset="0"/>
                <a:cs typeface="Arial" pitchFamily="-107" charset="0"/>
              </a:rPr>
              <a:t>Through the market forces of supply and demand </a:t>
            </a:r>
          </a:p>
          <a:p>
            <a:pPr eaLnBrk="1" hangingPunct="1"/>
            <a:r>
              <a:rPr lang="en-US" b="1">
                <a:solidFill>
                  <a:srgbClr val="1492C7"/>
                </a:solidFill>
                <a:latin typeface="Arial" pitchFamily="-107" charset="0"/>
                <a:cs typeface="Arial" pitchFamily="-107" charset="0"/>
              </a:rPr>
              <a:t>Law of supply and demand</a:t>
            </a:r>
          </a:p>
          <a:p>
            <a:pPr lvl="1" eaLnBrk="1" hangingPunct="1"/>
            <a:r>
              <a:rPr lang="en-US">
                <a:latin typeface="Arial" pitchFamily="-107" charset="0"/>
                <a:cs typeface="Arial" pitchFamily="-107" charset="0"/>
              </a:rPr>
              <a:t>The market price of any good will adjust to bring the quantity supplied and quantity demanded into balance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Supply and Demand</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68611" name="Content Placeholder 2"/>
          <p:cNvSpPr>
            <a:spLocks noGrp="1"/>
          </p:cNvSpPr>
          <p:nvPr>
            <p:ph idx="1"/>
          </p:nvPr>
        </p:nvSpPr>
        <p:spPr>
          <a:xfrm>
            <a:off x="457200" y="1712913"/>
            <a:ext cx="8229600" cy="4895850"/>
          </a:xfrm>
        </p:spPr>
        <p:txBody>
          <a:bodyPr/>
          <a:lstStyle/>
          <a:p>
            <a:pPr eaLnBrk="1" hangingPunct="1"/>
            <a:r>
              <a:rPr lang="en-US" sz="2800" b="1">
                <a:solidFill>
                  <a:srgbClr val="1492C7"/>
                </a:solidFill>
                <a:latin typeface="Arial" pitchFamily="-107" charset="0"/>
                <a:cs typeface="Arial" pitchFamily="-107" charset="0"/>
              </a:rPr>
              <a:t>Equilibrium price</a:t>
            </a:r>
          </a:p>
          <a:p>
            <a:pPr lvl="1" eaLnBrk="1" hangingPunct="1"/>
            <a:r>
              <a:rPr lang="en-US" sz="2400">
                <a:latin typeface="Arial" pitchFamily="-107" charset="0"/>
                <a:cs typeface="Arial" pitchFamily="-107" charset="0"/>
              </a:rPr>
              <a:t>The price at which quantity supplied is equal to quantity demanded</a:t>
            </a:r>
          </a:p>
          <a:p>
            <a:pPr lvl="1" eaLnBrk="1" hangingPunct="1"/>
            <a:r>
              <a:rPr lang="en-US" sz="2400">
                <a:latin typeface="Arial" pitchFamily="-107" charset="0"/>
                <a:cs typeface="Arial" pitchFamily="-107" charset="0"/>
              </a:rPr>
              <a:t>The price that </a:t>
            </a:r>
            <a:r>
              <a:rPr lang="ja-JP" altLang="en-US" sz="2400">
                <a:latin typeface="Arial" pitchFamily="-107" charset="0"/>
                <a:cs typeface="Arial" pitchFamily="-107" charset="0"/>
              </a:rPr>
              <a:t>“</a:t>
            </a:r>
            <a:r>
              <a:rPr lang="en-US" altLang="ja-JP" sz="2400">
                <a:latin typeface="Arial" pitchFamily="-107" charset="0"/>
                <a:cs typeface="Arial" pitchFamily="-107" charset="0"/>
              </a:rPr>
              <a:t>clears the market</a:t>
            </a:r>
            <a:r>
              <a:rPr lang="ja-JP" altLang="en-US" sz="2400">
                <a:latin typeface="Arial" pitchFamily="-107" charset="0"/>
                <a:cs typeface="Arial" pitchFamily="-107" charset="0"/>
              </a:rPr>
              <a:t>”</a:t>
            </a:r>
            <a:endParaRPr lang="en-US" altLang="ja-JP" sz="2400">
              <a:latin typeface="Arial" pitchFamily="-107" charset="0"/>
              <a:cs typeface="Arial" pitchFamily="-107" charset="0"/>
            </a:endParaRPr>
          </a:p>
          <a:p>
            <a:pPr lvl="1" eaLnBrk="1" hangingPunct="1"/>
            <a:endParaRPr lang="en-US" altLang="ja-JP" sz="2400">
              <a:latin typeface="Arial" pitchFamily="-107" charset="0"/>
              <a:cs typeface="Arial" pitchFamily="-107" charset="0"/>
            </a:endParaRPr>
          </a:p>
          <a:p>
            <a:pPr lvl="1" eaLnBrk="1" hangingPunct="1"/>
            <a:endParaRPr lang="en-US" altLang="ja-JP" sz="1000">
              <a:latin typeface="Arial" pitchFamily="-107" charset="0"/>
              <a:cs typeface="Arial" pitchFamily="-107" charset="0"/>
            </a:endParaRPr>
          </a:p>
          <a:p>
            <a:pPr eaLnBrk="1" hangingPunct="1"/>
            <a:r>
              <a:rPr lang="en-US" sz="2800" b="1">
                <a:solidFill>
                  <a:srgbClr val="1492C7"/>
                </a:solidFill>
                <a:latin typeface="Arial" pitchFamily="-107" charset="0"/>
                <a:cs typeface="Arial" pitchFamily="-107" charset="0"/>
              </a:rPr>
              <a:t>Equilibrium quantity</a:t>
            </a:r>
          </a:p>
          <a:p>
            <a:pPr lvl="1" eaLnBrk="1" hangingPunct="1"/>
            <a:r>
              <a:rPr lang="en-US" sz="2400">
                <a:latin typeface="Arial" pitchFamily="-107" charset="0"/>
                <a:cs typeface="Arial" pitchFamily="-107" charset="0"/>
              </a:rPr>
              <a:t>The quantity at which quantity demanded is equal to quantity supplied</a:t>
            </a:r>
            <a:endParaRPr lang="en-US" sz="20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8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Shortages and Surpluses</a:t>
            </a:r>
            <a:r>
              <a:rPr lang="en-US">
                <a:latin typeface="Arial" pitchFamily="-107" charset="0"/>
                <a:cs typeface="Arial" pitchFamily="-107" charset="0"/>
              </a:rPr>
              <a:t>—</a:t>
            </a:r>
            <a:r>
              <a:rPr lang="en-US">
                <a:latin typeface="Helvetica Neue" pitchFamily="-107" charset="0"/>
                <a:cs typeface="Arial" pitchFamily="-107" charset="0"/>
              </a:rPr>
              <a:t>1 </a:t>
            </a:r>
          </a:p>
        </p:txBody>
      </p:sp>
      <p:sp>
        <p:nvSpPr>
          <p:cNvPr id="69635" name="Content Placeholder 2"/>
          <p:cNvSpPr>
            <a:spLocks noGrp="1"/>
          </p:cNvSpPr>
          <p:nvPr>
            <p:ph idx="1"/>
          </p:nvPr>
        </p:nvSpPr>
        <p:spPr>
          <a:xfrm>
            <a:off x="457200" y="1712913"/>
            <a:ext cx="8229600" cy="4895850"/>
          </a:xfrm>
        </p:spPr>
        <p:txBody>
          <a:bodyPr/>
          <a:lstStyle/>
          <a:p>
            <a:pPr eaLnBrk="1" hangingPunct="1"/>
            <a:r>
              <a:rPr lang="en-US" sz="3200" b="1">
                <a:solidFill>
                  <a:srgbClr val="1492C7"/>
                </a:solidFill>
                <a:latin typeface="Arial" pitchFamily="-107" charset="0"/>
                <a:cs typeface="Arial" pitchFamily="-107" charset="0"/>
              </a:rPr>
              <a:t>Shortage</a:t>
            </a:r>
          </a:p>
          <a:p>
            <a:pPr lvl="1" eaLnBrk="1" hangingPunct="1"/>
            <a:r>
              <a:rPr lang="en-US" sz="2800">
                <a:latin typeface="Arial" pitchFamily="-107" charset="0"/>
                <a:cs typeface="Arial" pitchFamily="-107" charset="0"/>
              </a:rPr>
              <a:t>Occurs when Q</a:t>
            </a:r>
            <a:r>
              <a:rPr lang="en-US" sz="2800" baseline="-25000">
                <a:latin typeface="Arial" pitchFamily="-107" charset="0"/>
                <a:cs typeface="Arial" pitchFamily="-107" charset="0"/>
              </a:rPr>
              <a:t>D</a:t>
            </a:r>
            <a:r>
              <a:rPr lang="en-US" sz="2800">
                <a:latin typeface="Arial" pitchFamily="-107" charset="0"/>
                <a:cs typeface="Arial" pitchFamily="-107" charset="0"/>
              </a:rPr>
              <a:t> &gt; Q</a:t>
            </a:r>
            <a:r>
              <a:rPr lang="en-US" sz="2800" baseline="-25000">
                <a:latin typeface="Arial" pitchFamily="-107" charset="0"/>
                <a:cs typeface="Arial" pitchFamily="-107" charset="0"/>
              </a:rPr>
              <a:t>S</a:t>
            </a:r>
          </a:p>
          <a:p>
            <a:pPr lvl="1" eaLnBrk="1" hangingPunct="1"/>
            <a:r>
              <a:rPr lang="en-US" sz="2800">
                <a:latin typeface="Arial" pitchFamily="-107" charset="0"/>
                <a:cs typeface="Arial" pitchFamily="-107" charset="0"/>
              </a:rPr>
              <a:t>Occurs at any price below equilibrium</a:t>
            </a:r>
          </a:p>
          <a:p>
            <a:pPr lvl="2" eaLnBrk="1" hangingPunct="1"/>
            <a:r>
              <a:rPr lang="en-US">
                <a:latin typeface="Arial" pitchFamily="-107" charset="0"/>
                <a:ea typeface="MS PGothic" pitchFamily="34" charset="-128"/>
                <a:cs typeface="MS PGothic" pitchFamily="34" charset="-128"/>
              </a:rPr>
              <a:t>Price will rise over time toward equilibrium</a:t>
            </a:r>
          </a:p>
          <a:p>
            <a:pPr lvl="2" eaLnBrk="1" hangingPunct="1"/>
            <a:endParaRPr lang="en-US">
              <a:latin typeface="Arial" pitchFamily="-107" charset="0"/>
              <a:ea typeface="MS PGothic" pitchFamily="34" charset="-128"/>
              <a:cs typeface="MS PGothic" pitchFamily="34" charset="-128"/>
            </a:endParaRPr>
          </a:p>
          <a:p>
            <a:pPr lvl="1" eaLnBrk="1" hangingPunct="1"/>
            <a:endParaRPr lang="en-US" sz="1000">
              <a:latin typeface="Arial" pitchFamily="-107" charset="0"/>
              <a:cs typeface="Arial" pitchFamily="-107" charset="0"/>
            </a:endParaRPr>
          </a:p>
          <a:p>
            <a:pPr eaLnBrk="1" hangingPunct="1"/>
            <a:r>
              <a:rPr lang="en-US" sz="3200">
                <a:latin typeface="Arial" pitchFamily="-107" charset="0"/>
                <a:cs typeface="Arial" pitchFamily="-107" charset="0"/>
              </a:rPr>
              <a:t>Why does price rise over time with a shortage?</a:t>
            </a:r>
          </a:p>
          <a:p>
            <a:pPr lvl="1" eaLnBrk="1" hangingPunct="1"/>
            <a:r>
              <a:rPr lang="en-US" sz="2800">
                <a:latin typeface="Arial" pitchFamily="-107" charset="0"/>
                <a:cs typeface="Arial" pitchFamily="-107" charset="0"/>
              </a:rPr>
              <a:t>Consumers will </a:t>
            </a:r>
            <a:r>
              <a:rPr lang="ja-JP" altLang="en-US" sz="2800">
                <a:latin typeface="Arial" pitchFamily="-107" charset="0"/>
                <a:cs typeface="Arial" pitchFamily="-107" charset="0"/>
              </a:rPr>
              <a:t>“</a:t>
            </a:r>
            <a:r>
              <a:rPr lang="en-US" altLang="ja-JP" sz="2800">
                <a:latin typeface="Arial" pitchFamily="-107" charset="0"/>
                <a:cs typeface="Arial" pitchFamily="-107" charset="0"/>
              </a:rPr>
              <a:t>outbid</a:t>
            </a:r>
            <a:r>
              <a:rPr lang="ja-JP" altLang="en-US" sz="2800">
                <a:latin typeface="Arial" pitchFamily="-107" charset="0"/>
                <a:cs typeface="Arial" pitchFamily="-107" charset="0"/>
              </a:rPr>
              <a:t>”</a:t>
            </a:r>
            <a:r>
              <a:rPr lang="en-US" altLang="ja-JP" sz="2800">
                <a:latin typeface="Arial" pitchFamily="-107" charset="0"/>
                <a:cs typeface="Arial" pitchFamily="-107" charset="0"/>
              </a:rPr>
              <a:t> other consumers</a:t>
            </a:r>
          </a:p>
          <a:p>
            <a:pPr lvl="1" eaLnBrk="1" hangingPunct="1"/>
            <a:endParaRPr lang="en-US" sz="2400">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Shortages and Surpluses</a:t>
            </a:r>
            <a:r>
              <a:rPr lang="en-US">
                <a:latin typeface="Arial" pitchFamily="-107" charset="0"/>
                <a:cs typeface="Arial" pitchFamily="-107" charset="0"/>
              </a:rPr>
              <a:t>—</a:t>
            </a:r>
            <a:r>
              <a:rPr lang="en-US">
                <a:latin typeface="Helvetica Neue" pitchFamily="-107" charset="0"/>
                <a:cs typeface="Arial" pitchFamily="-107" charset="0"/>
              </a:rPr>
              <a:t>2 </a:t>
            </a:r>
          </a:p>
        </p:txBody>
      </p:sp>
      <p:sp>
        <p:nvSpPr>
          <p:cNvPr id="69635" name="Content Placeholder 2"/>
          <p:cNvSpPr>
            <a:spLocks noGrp="1"/>
          </p:cNvSpPr>
          <p:nvPr>
            <p:ph idx="1"/>
          </p:nvPr>
        </p:nvSpPr>
        <p:spPr>
          <a:xfrm>
            <a:off x="457200" y="1712913"/>
            <a:ext cx="8328025" cy="4895850"/>
          </a:xfrm>
        </p:spPr>
        <p:txBody>
          <a:bodyPr/>
          <a:lstStyle/>
          <a:p>
            <a:pPr eaLnBrk="1" hangingPunct="1"/>
            <a:r>
              <a:rPr lang="en-US" sz="3200" b="1">
                <a:solidFill>
                  <a:srgbClr val="1492C7"/>
                </a:solidFill>
                <a:latin typeface="Arial" pitchFamily="-107" charset="0"/>
                <a:cs typeface="Arial" pitchFamily="-107" charset="0"/>
              </a:rPr>
              <a:t>Surplus</a:t>
            </a:r>
          </a:p>
          <a:p>
            <a:pPr lvl="1" eaLnBrk="1" hangingPunct="1"/>
            <a:r>
              <a:rPr lang="en-US" sz="2800">
                <a:latin typeface="Arial" pitchFamily="-107" charset="0"/>
                <a:cs typeface="Arial" pitchFamily="-107" charset="0"/>
              </a:rPr>
              <a:t>Occurs when Q</a:t>
            </a:r>
            <a:r>
              <a:rPr lang="en-US" sz="2800" baseline="-25000">
                <a:latin typeface="Arial" pitchFamily="-107" charset="0"/>
                <a:cs typeface="Arial" pitchFamily="-107" charset="0"/>
              </a:rPr>
              <a:t>S</a:t>
            </a:r>
            <a:r>
              <a:rPr lang="en-US" sz="2800">
                <a:latin typeface="Arial" pitchFamily="-107" charset="0"/>
                <a:cs typeface="Arial" pitchFamily="-107" charset="0"/>
              </a:rPr>
              <a:t> &gt; Q</a:t>
            </a:r>
            <a:r>
              <a:rPr lang="en-US" sz="2800" baseline="-25000">
                <a:latin typeface="Arial" pitchFamily="-107" charset="0"/>
                <a:cs typeface="Arial" pitchFamily="-107" charset="0"/>
              </a:rPr>
              <a:t>D</a:t>
            </a:r>
          </a:p>
          <a:p>
            <a:pPr lvl="1" eaLnBrk="1" hangingPunct="1"/>
            <a:r>
              <a:rPr lang="en-US" sz="2800">
                <a:latin typeface="Arial" pitchFamily="-107" charset="0"/>
                <a:cs typeface="Arial" pitchFamily="-107" charset="0"/>
              </a:rPr>
              <a:t>Occurs at any price above equilibrium</a:t>
            </a:r>
          </a:p>
          <a:p>
            <a:pPr lvl="2" eaLnBrk="1" hangingPunct="1"/>
            <a:r>
              <a:rPr lang="en-US">
                <a:latin typeface="Arial" pitchFamily="-107" charset="0"/>
                <a:ea typeface="MS PGothic" pitchFamily="34" charset="-128"/>
                <a:cs typeface="MS PGothic" pitchFamily="34" charset="-128"/>
              </a:rPr>
              <a:t>Price will fall over time toward equilibrium</a:t>
            </a:r>
          </a:p>
          <a:p>
            <a:pPr lvl="2" eaLnBrk="1" hangingPunct="1"/>
            <a:endParaRPr lang="en-US">
              <a:latin typeface="Arial" pitchFamily="-107" charset="0"/>
              <a:ea typeface="MS PGothic" pitchFamily="34" charset="-128"/>
              <a:cs typeface="MS PGothic" pitchFamily="34" charset="-128"/>
            </a:endParaRPr>
          </a:p>
          <a:p>
            <a:pPr lvl="2" eaLnBrk="1" hangingPunct="1"/>
            <a:endParaRPr lang="en-US" sz="1000">
              <a:latin typeface="Arial" pitchFamily="-107" charset="0"/>
              <a:ea typeface="MS PGothic" pitchFamily="34" charset="-128"/>
              <a:cs typeface="MS PGothic" pitchFamily="34" charset="-128"/>
            </a:endParaRPr>
          </a:p>
          <a:p>
            <a:pPr eaLnBrk="1" hangingPunct="1"/>
            <a:r>
              <a:rPr lang="en-US" sz="3200">
                <a:latin typeface="Arial" pitchFamily="-107" charset="0"/>
                <a:cs typeface="Arial" pitchFamily="-107" charset="0"/>
              </a:rPr>
              <a:t>Why does price fall over time with a surplus?</a:t>
            </a:r>
          </a:p>
          <a:p>
            <a:pPr lvl="1" eaLnBrk="1" hangingPunct="1"/>
            <a:r>
              <a:rPr lang="en-US" sz="2800">
                <a:latin typeface="Arial" pitchFamily="-107" charset="0"/>
                <a:cs typeface="Arial" pitchFamily="-107" charset="0"/>
              </a:rPr>
              <a:t>Firms will lower prices to get rid of mounting inventories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63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963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09" name="Picture 12" descr=" "/>
          <p:cNvPicPr>
            <a:picLocks noChangeAspect="1"/>
          </p:cNvPicPr>
          <p:nvPr/>
        </p:nvPicPr>
        <p:blipFill>
          <a:blip r:embed="rId3"/>
          <a:srcRect/>
          <a:stretch>
            <a:fillRect/>
          </a:stretch>
        </p:blipFill>
        <p:spPr bwMode="auto">
          <a:xfrm>
            <a:off x="3059113" y="1919288"/>
            <a:ext cx="4410075" cy="3651250"/>
          </a:xfrm>
          <a:prstGeom prst="rect">
            <a:avLst/>
          </a:prstGeom>
          <a:noFill/>
          <a:ln w="9525">
            <a:noFill/>
            <a:miter lim="800000"/>
            <a:headEnd/>
            <a:tailEnd/>
          </a:ln>
        </p:spPr>
      </p:pic>
      <p:pic>
        <p:nvPicPr>
          <p:cNvPr id="119810" name="Picture 10" descr=" "/>
          <p:cNvPicPr>
            <a:picLocks noChangeAspect="1"/>
          </p:cNvPicPr>
          <p:nvPr/>
        </p:nvPicPr>
        <p:blipFill>
          <a:blip r:embed="rId4"/>
          <a:srcRect/>
          <a:stretch>
            <a:fillRect/>
          </a:stretch>
        </p:blipFill>
        <p:spPr bwMode="auto">
          <a:xfrm>
            <a:off x="3006725" y="2092325"/>
            <a:ext cx="4459288" cy="3478213"/>
          </a:xfrm>
          <a:prstGeom prst="rect">
            <a:avLst/>
          </a:prstGeom>
          <a:noFill/>
          <a:ln w="9525">
            <a:noFill/>
            <a:miter lim="800000"/>
            <a:headEnd/>
            <a:tailEnd/>
          </a:ln>
        </p:spPr>
      </p:pic>
      <p:pic>
        <p:nvPicPr>
          <p:cNvPr id="12" name="Picture 11" descr=" "/>
          <p:cNvPicPr>
            <a:picLocks noChangeAspect="1"/>
          </p:cNvPicPr>
          <p:nvPr/>
        </p:nvPicPr>
        <p:blipFill>
          <a:blip r:embed="rId5"/>
          <a:srcRect/>
          <a:stretch>
            <a:fillRect/>
          </a:stretch>
        </p:blipFill>
        <p:spPr bwMode="auto">
          <a:xfrm>
            <a:off x="1306513" y="3735388"/>
            <a:ext cx="4249737" cy="2400300"/>
          </a:xfrm>
          <a:prstGeom prst="rect">
            <a:avLst/>
          </a:prstGeom>
          <a:noFill/>
          <a:ln w="9525">
            <a:noFill/>
            <a:miter lim="800000"/>
            <a:headEnd/>
            <a:tailEnd/>
          </a:ln>
        </p:spPr>
      </p:pic>
      <p:pic>
        <p:nvPicPr>
          <p:cNvPr id="9" name="Picture 8" descr=" "/>
          <p:cNvPicPr>
            <a:picLocks noChangeAspect="1"/>
          </p:cNvPicPr>
          <p:nvPr/>
        </p:nvPicPr>
        <p:blipFill>
          <a:blip r:embed="rId6"/>
          <a:srcRect/>
          <a:stretch>
            <a:fillRect/>
          </a:stretch>
        </p:blipFill>
        <p:spPr bwMode="auto">
          <a:xfrm>
            <a:off x="1296988" y="2873375"/>
            <a:ext cx="5149850" cy="1836738"/>
          </a:xfrm>
          <a:prstGeom prst="rect">
            <a:avLst/>
          </a:prstGeom>
          <a:noFill/>
          <a:ln w="9525">
            <a:noFill/>
            <a:miter lim="800000"/>
            <a:headEnd/>
            <a:tailEnd/>
          </a:ln>
        </p:spPr>
      </p:pic>
      <p:pic>
        <p:nvPicPr>
          <p:cNvPr id="119813" name="Picture 9" descr="Supply and Demand curves for the Salmon Market. The x axis quantity is given in pounds per month. The y axis price is per pound. The demand curve, D, is linear with a negative slope. The supply curve, S, is linear with a positive slope. The supply and demand curves intersect at point E, where the equilibrium price is $10 and equilibrium quantity is 500.  Above the equilibrium point are two points C and F. At point C on the demand curve, the price is $15 and the quantity is 250. At point F on the supply curve, the price is $15 and the quantity is 750. As the quantity supplied exceeds the demanded, there is a surplus at a price of $15. Below the equilibrium point are two points A and B. At point A on the supply curve, the price is $5 and the quantity is 250. At point B on the demand curve, the price is $5 and the quantity is 750.  As the quantity demanded exceeds the quantity supplied, there is a shortage at a price of $5. Four arrows pointing inwards to the equilibrium point, E, indicate that the market will balance towards equilibrium if market conditions are set below or above the equilibrium point."/>
          <p:cNvPicPr>
            <a:picLocks noChangeAspect="1"/>
          </p:cNvPicPr>
          <p:nvPr/>
        </p:nvPicPr>
        <p:blipFill>
          <a:blip r:embed="rId7"/>
          <a:srcRect/>
          <a:stretch>
            <a:fillRect/>
          </a:stretch>
        </p:blipFill>
        <p:spPr bwMode="auto">
          <a:xfrm>
            <a:off x="752475" y="1350963"/>
            <a:ext cx="7594600" cy="4959350"/>
          </a:xfrm>
          <a:prstGeom prst="rect">
            <a:avLst/>
          </a:prstGeom>
          <a:noFill/>
          <a:ln w="9525">
            <a:noFill/>
            <a:miter lim="800000"/>
            <a:headEnd/>
            <a:tailEnd/>
          </a:ln>
        </p:spPr>
      </p:pic>
      <p:pic>
        <p:nvPicPr>
          <p:cNvPr id="4" name="Picture 3" descr=" "/>
          <p:cNvPicPr>
            <a:picLocks noChangeAspect="1"/>
          </p:cNvPicPr>
          <p:nvPr/>
        </p:nvPicPr>
        <p:blipFill>
          <a:blip r:embed="rId8"/>
          <a:srcRect/>
          <a:stretch>
            <a:fillRect/>
          </a:stretch>
        </p:blipFill>
        <p:spPr bwMode="auto">
          <a:xfrm>
            <a:off x="1423988" y="4486275"/>
            <a:ext cx="4994275" cy="1641475"/>
          </a:xfrm>
          <a:prstGeom prst="rect">
            <a:avLst/>
          </a:prstGeom>
          <a:noFill/>
          <a:ln w="9525">
            <a:noFill/>
            <a:miter lim="800000"/>
            <a:headEnd/>
            <a:tailEnd/>
          </a:ln>
        </p:spPr>
      </p:pic>
      <p:pic>
        <p:nvPicPr>
          <p:cNvPr id="5" name="Picture 4" descr=" "/>
          <p:cNvPicPr>
            <a:picLocks noChangeAspect="1"/>
          </p:cNvPicPr>
          <p:nvPr/>
        </p:nvPicPr>
        <p:blipFill>
          <a:blip r:embed="rId9"/>
          <a:srcRect/>
          <a:stretch>
            <a:fillRect/>
          </a:stretch>
        </p:blipFill>
        <p:spPr bwMode="auto">
          <a:xfrm>
            <a:off x="4333875" y="3024188"/>
            <a:ext cx="1714500" cy="709612"/>
          </a:xfrm>
          <a:prstGeom prst="rect">
            <a:avLst/>
          </a:prstGeom>
          <a:noFill/>
          <a:ln w="9525">
            <a:noFill/>
            <a:miter lim="800000"/>
            <a:headEnd/>
            <a:tailEnd/>
          </a:ln>
        </p:spPr>
      </p:pic>
      <p:pic>
        <p:nvPicPr>
          <p:cNvPr id="6" name="Picture 5" descr=" "/>
          <p:cNvPicPr>
            <a:picLocks noChangeAspect="1"/>
          </p:cNvPicPr>
          <p:nvPr/>
        </p:nvPicPr>
        <p:blipFill>
          <a:blip r:embed="rId10"/>
          <a:srcRect/>
          <a:stretch>
            <a:fillRect/>
          </a:stretch>
        </p:blipFill>
        <p:spPr bwMode="auto">
          <a:xfrm>
            <a:off x="4341813" y="4016375"/>
            <a:ext cx="1714500" cy="711200"/>
          </a:xfrm>
          <a:prstGeom prst="rect">
            <a:avLst/>
          </a:prstGeom>
          <a:noFill/>
          <a:ln w="9525">
            <a:noFill/>
            <a:miter lim="800000"/>
            <a:headEnd/>
            <a:tailEnd/>
          </a:ln>
        </p:spPr>
      </p:pic>
      <p:pic>
        <p:nvPicPr>
          <p:cNvPr id="7" name="Picture 6" descr=" "/>
          <p:cNvPicPr>
            <a:picLocks noChangeAspect="1"/>
          </p:cNvPicPr>
          <p:nvPr/>
        </p:nvPicPr>
        <p:blipFill>
          <a:blip r:embed="rId11"/>
          <a:srcRect/>
          <a:stretch>
            <a:fillRect/>
          </a:stretch>
        </p:blipFill>
        <p:spPr bwMode="auto">
          <a:xfrm>
            <a:off x="4152900" y="4837113"/>
            <a:ext cx="2071688" cy="612775"/>
          </a:xfrm>
          <a:prstGeom prst="rect">
            <a:avLst/>
          </a:prstGeom>
          <a:noFill/>
          <a:ln w="9525">
            <a:noFill/>
            <a:miter lim="800000"/>
            <a:headEnd/>
            <a:tailEnd/>
          </a:ln>
        </p:spPr>
      </p:pic>
      <p:pic>
        <p:nvPicPr>
          <p:cNvPr id="8" name="Picture 7" descr=" "/>
          <p:cNvPicPr>
            <a:picLocks noChangeAspect="1"/>
          </p:cNvPicPr>
          <p:nvPr/>
        </p:nvPicPr>
        <p:blipFill>
          <a:blip r:embed="rId12"/>
          <a:srcRect/>
          <a:stretch>
            <a:fillRect/>
          </a:stretch>
        </p:blipFill>
        <p:spPr bwMode="auto">
          <a:xfrm>
            <a:off x="4156075" y="2187575"/>
            <a:ext cx="2081213" cy="685800"/>
          </a:xfrm>
          <a:prstGeom prst="rect">
            <a:avLst/>
          </a:prstGeom>
          <a:noFill/>
          <a:ln w="9525">
            <a:noFill/>
            <a:miter lim="800000"/>
            <a:headEnd/>
            <a:tailEnd/>
          </a:ln>
        </p:spPr>
      </p:pic>
      <p:sp>
        <p:nvSpPr>
          <p:cNvPr id="119819" name="Title 13"/>
          <p:cNvSpPr>
            <a:spLocks noGrp="1"/>
          </p:cNvSpPr>
          <p:nvPr>
            <p:ph type="title"/>
          </p:nvPr>
        </p:nvSpPr>
        <p:spPr>
          <a:xfrm>
            <a:off x="490538" y="-17463"/>
            <a:ext cx="8229600" cy="768351"/>
          </a:xfrm>
        </p:spPr>
        <p:txBody>
          <a:bodyPr/>
          <a:lstStyle/>
          <a:p>
            <a:r>
              <a:rPr lang="en-US">
                <a:latin typeface="Helvetica Neue" pitchFamily="-107" charset="0"/>
                <a:cs typeface="Arial" pitchFamily="-107" charset="0"/>
              </a:rPr>
              <a:t>Supply and Demand</a:t>
            </a:r>
            <a:r>
              <a:rPr lang="en-US">
                <a:latin typeface="Arial" pitchFamily="-107" charset="0"/>
                <a:cs typeface="Arial" pitchFamily="-107" charset="0"/>
              </a:rPr>
              <a:t>—</a:t>
            </a:r>
            <a:r>
              <a:rPr lang="en-US">
                <a:latin typeface="Helvetica Neue" pitchFamily="-107" charset="0"/>
                <a:cs typeface="Arial" pitchFamily="-107" charset="0"/>
              </a:rPr>
              <a:t>2 </a:t>
            </a:r>
            <a:endParaRPr lang="en-US">
              <a:latin typeface="Arial" pitchFamily="-107" charset="0"/>
              <a:cs typeface="Arial" pitchFamily="-107"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1000"/>
                                        <p:tgtEl>
                                          <p:spTgt spid="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10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10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10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10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1"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up)">
                                      <p:cBhvr>
                                        <p:cTn id="3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Economics in </a:t>
            </a:r>
            <a:r>
              <a:rPr lang="en-US" i="1">
                <a:latin typeface="Helvetica Neue" pitchFamily="-107" charset="0"/>
                <a:cs typeface="Arial" pitchFamily="-107" charset="0"/>
              </a:rPr>
              <a:t>Pawn Stars</a:t>
            </a:r>
          </a:p>
        </p:txBody>
      </p:sp>
      <p:sp>
        <p:nvSpPr>
          <p:cNvPr id="121858" name="Content Placeholder 2"/>
          <p:cNvSpPr>
            <a:spLocks noGrp="1"/>
          </p:cNvSpPr>
          <p:nvPr>
            <p:ph idx="1"/>
          </p:nvPr>
        </p:nvSpPr>
        <p:spPr>
          <a:xfrm>
            <a:off x="457200" y="1712913"/>
            <a:ext cx="8229600" cy="2185987"/>
          </a:xfrm>
        </p:spPr>
        <p:txBody>
          <a:bodyPr/>
          <a:lstStyle/>
          <a:p>
            <a:r>
              <a:rPr lang="en-US" i="1">
                <a:latin typeface="Arial" pitchFamily="-107" charset="0"/>
                <a:cs typeface="Arial" pitchFamily="-107" charset="0"/>
              </a:rPr>
              <a:t>Pawn Stars </a:t>
            </a:r>
            <a:r>
              <a:rPr lang="en-US">
                <a:latin typeface="Arial" pitchFamily="-107" charset="0"/>
                <a:cs typeface="Arial" pitchFamily="-107" charset="0"/>
              </a:rPr>
              <a:t>(History Channel)</a:t>
            </a:r>
          </a:p>
          <a:p>
            <a:pPr lvl="1" eaLnBrk="1" hangingPunct="1"/>
            <a:r>
              <a:rPr lang="en-US">
                <a:latin typeface="Arial" pitchFamily="-107" charset="0"/>
                <a:cs typeface="Arial" pitchFamily="-107" charset="0"/>
              </a:rPr>
              <a:t>Bartering is a great way to see the forces of supply and demand at work.</a:t>
            </a:r>
          </a:p>
        </p:txBody>
      </p:sp>
      <p:pic>
        <p:nvPicPr>
          <p:cNvPr id="121859" name="Picture 4" descr="Tip #112: Equilibrium in Pawn Stars">
            <a:hlinkClick r:id="rId3"/>
          </p:cNvPr>
          <p:cNvPicPr>
            <a:picLocks noChangeAspect="1"/>
          </p:cNvPicPr>
          <p:nvPr/>
        </p:nvPicPr>
        <p:blipFill>
          <a:blip r:embed="rId4"/>
          <a:srcRect l="20306" t="18303" r="22078" b="25455"/>
          <a:stretch>
            <a:fillRect/>
          </a:stretch>
        </p:blipFill>
        <p:spPr bwMode="auto">
          <a:xfrm>
            <a:off x="3797300" y="4289787"/>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Practice What You Know</a:t>
            </a:r>
            <a:r>
              <a:rPr lang="en-US">
                <a:latin typeface="Arial" pitchFamily="-107" charset="0"/>
                <a:cs typeface="Arial" pitchFamily="-107" charset="0"/>
              </a:rPr>
              <a:t>—</a:t>
            </a:r>
            <a:r>
              <a:rPr lang="en-US">
                <a:latin typeface="Helvetica Neue" pitchFamily="-107" charset="0"/>
                <a:cs typeface="Arial" pitchFamily="-107" charset="0"/>
              </a:rPr>
              <a:t>14 </a:t>
            </a:r>
          </a:p>
        </p:txBody>
      </p:sp>
      <p:sp>
        <p:nvSpPr>
          <p:cNvPr id="53251" name="Content Placeholder 2"/>
          <p:cNvSpPr>
            <a:spLocks noGrp="1"/>
          </p:cNvSpPr>
          <p:nvPr>
            <p:ph idx="1"/>
          </p:nvPr>
        </p:nvSpPr>
        <p:spPr>
          <a:xfrm>
            <a:off x="273050" y="1712913"/>
            <a:ext cx="8696325" cy="4895850"/>
          </a:xfrm>
        </p:spPr>
        <p:txBody>
          <a:bodyPr/>
          <a:lstStyle/>
          <a:p>
            <a:r>
              <a:rPr lang="en-US" sz="2800">
                <a:latin typeface="Arial" pitchFamily="-107" charset="0"/>
                <a:cs typeface="Arial" pitchFamily="-107" charset="0"/>
              </a:rPr>
              <a:t>Suppose there is a shortage in the market for avocados. Assuming a competitive and unrestrained market, what happens over time?</a:t>
            </a:r>
          </a:p>
          <a:p>
            <a:pPr marL="971550" lvl="1" indent="-514350">
              <a:buFont typeface="Calibri" pitchFamily="-107" charset="0"/>
              <a:buAutoNum type="alphaUcPeriod"/>
            </a:pPr>
            <a:r>
              <a:rPr lang="en-US" sz="2800">
                <a:latin typeface="Arial" pitchFamily="-107" charset="0"/>
                <a:cs typeface="Arial" pitchFamily="-107" charset="0"/>
              </a:rPr>
              <a:t>The price of avocados will fall, and the shortage will worsen.</a:t>
            </a:r>
          </a:p>
          <a:p>
            <a:pPr marL="971550" lvl="1" indent="-514350">
              <a:buFont typeface="Calibri" pitchFamily="-107" charset="0"/>
              <a:buAutoNum type="alphaUcPeriod"/>
            </a:pPr>
            <a:r>
              <a:rPr lang="en-US" sz="2800">
                <a:latin typeface="Arial" pitchFamily="-107" charset="0"/>
                <a:cs typeface="Arial" pitchFamily="-107" charset="0"/>
              </a:rPr>
              <a:t>The price of avocados will rise, and the market will eventually reach equilibrium.</a:t>
            </a:r>
          </a:p>
          <a:p>
            <a:pPr marL="971550" lvl="1" indent="-514350">
              <a:buFont typeface="Calibri" pitchFamily="-107" charset="0"/>
              <a:buAutoNum type="alphaUcPeriod"/>
            </a:pPr>
            <a:r>
              <a:rPr lang="en-US" sz="2800">
                <a:latin typeface="Arial" pitchFamily="-107" charset="0"/>
                <a:cs typeface="Arial" pitchFamily="-107" charset="0"/>
              </a:rPr>
              <a:t>The price of avocados will rise, and a large surplus will be created.</a:t>
            </a:r>
          </a:p>
          <a:p>
            <a:pPr marL="971550" lvl="1" indent="-514350">
              <a:buFont typeface="Calibri" pitchFamily="-107" charset="0"/>
              <a:buAutoNum type="alphaUcPeriod"/>
            </a:pPr>
            <a:r>
              <a:rPr lang="en-US" sz="2800">
                <a:latin typeface="Arial" pitchFamily="-107" charset="0"/>
                <a:cs typeface="Arial" pitchFamily="-107" charset="0"/>
              </a:rPr>
              <a:t>Producers will stop growing avocados.</a:t>
            </a:r>
          </a:p>
        </p:txBody>
      </p:sp>
      <p:sp>
        <p:nvSpPr>
          <p:cNvPr id="4" name="Rectangle 3" descr="Correct answer: B, The price of avocados will rise, and the market will eventually reach equilibrium."/>
          <p:cNvSpPr/>
          <p:nvPr/>
        </p:nvSpPr>
        <p:spPr>
          <a:xfrm>
            <a:off x="728662" y="4040547"/>
            <a:ext cx="8086726" cy="917216"/>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prstTxWarp prst="textNoShape">
              <a:avLst/>
            </a:prstTxWarp>
          </a:bodyPr>
          <a:lstStyle/>
          <a:p>
            <a:pPr algn="ctr" eaLnBrk="1" hangingPunct="1"/>
            <a:endParaRPr lang="en-US">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Graphs of Shifts</a:t>
            </a:r>
            <a:r>
              <a:rPr lang="en-US">
                <a:latin typeface="Arial" pitchFamily="-107" charset="0"/>
                <a:cs typeface="Arial" pitchFamily="-107" charset="0"/>
              </a:rPr>
              <a:t>—</a:t>
            </a:r>
            <a:r>
              <a:rPr lang="en-US">
                <a:latin typeface="Helvetica Neue" pitchFamily="-107" charset="0"/>
                <a:cs typeface="Arial" pitchFamily="-107" charset="0"/>
              </a:rPr>
              <a:t>1 </a:t>
            </a:r>
          </a:p>
        </p:txBody>
      </p:sp>
      <p:graphicFrame>
        <p:nvGraphicFramePr>
          <p:cNvPr id="5" name="Table 4"/>
          <p:cNvGraphicFramePr>
            <a:graphicFrameLocks noGrp="1"/>
          </p:cNvGraphicFramePr>
          <p:nvPr>
            <p:extLst>
              <p:ext uri="{D42A27DB-BD31-4B8C-83A1-F6EECF244321}">
                <p14:modId xmlns:p14="http://schemas.microsoft.com/office/powerpoint/2010/main" val="1708525149"/>
              </p:ext>
            </p:extLst>
          </p:nvPr>
        </p:nvGraphicFramePr>
        <p:xfrm>
          <a:off x="177800" y="1727200"/>
          <a:ext cx="8839200" cy="4953000"/>
        </p:xfrm>
        <a:graphic>
          <a:graphicData uri="http://schemas.openxmlformats.org/drawingml/2006/table">
            <a:tbl>
              <a:tblPr/>
              <a:tblGrid>
                <a:gridCol w="2946400"/>
                <a:gridCol w="2946400"/>
                <a:gridCol w="2946400"/>
              </a:tblGrid>
              <a:tr h="641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Change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Illustration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Impact on Price and Quantity</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Demand increases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The demand curve shifts to the right. As a result, the equilibrium price and equilibrium quantity increase.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Supply increases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The supply curve shifts to the right. As a result, the equilibrium price declines and the equilibrium quantity increases.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5972" name="Picture 2" descr="Price and Quantity When Either Supply or Demand Changes. When demand increases and supply does not change, the demand curve shifts to the right. As a result, the equilibrium price and equilibrium quantity increase. On a graph, the demand curves D1 and D2 are linear with negative slopes. The supply curve, S, is linear with a positive slope. The graph shows the supply curve, S, and the initial demand curve, D1, intersecting at the equilibrium point E1. The demand curve shifts to the right, and the new demand curve, D2, intersects the supply curve, S, at the equilibrium point, E2, that is higher than E1. And upward pointing arrow on the y axis and a rightward pointing arrow on the x axis indicate that both price and quantity increase."/>
          <p:cNvPicPr>
            <a:picLocks noChangeAspect="1" noChangeArrowheads="1"/>
          </p:cNvPicPr>
          <p:nvPr/>
        </p:nvPicPr>
        <p:blipFill>
          <a:blip r:embed="rId3"/>
          <a:srcRect t="4939"/>
          <a:stretch>
            <a:fillRect/>
          </a:stretch>
        </p:blipFill>
        <p:spPr bwMode="auto">
          <a:xfrm>
            <a:off x="3362325" y="2489200"/>
            <a:ext cx="2538413" cy="1985963"/>
          </a:xfrm>
          <a:prstGeom prst="rect">
            <a:avLst/>
          </a:prstGeom>
          <a:noFill/>
          <a:ln w="9525">
            <a:noFill/>
            <a:miter lim="800000"/>
            <a:headEnd/>
            <a:tailEnd/>
          </a:ln>
        </p:spPr>
      </p:pic>
      <p:pic>
        <p:nvPicPr>
          <p:cNvPr id="125973" name="Picture 2" descr="Price and Quantity When Either Supply or Demand Changes. When supply increases and demand does not change, the supply curve shifts to the right. As a result, the equilibrium price decreases and the equilibrium quantity increase. On a graph, the demand curve D is linear with a negative slope. The supply curves S1 and S2 are linear with positive slopes. The graph shows the initial supply curve, S1, and the demand curve, D, intersecting at the equilibrium point E1. The supply curve shifts to the right, and the new supply curve, S2, intersects the demand curve, D, at the equilibrium point, E2, that is lower than E1. A downward pointing arrow on the y axis and a rightward pointing arrow on the x axis indicate that the price decreases while the quantity decreases. "/>
          <p:cNvPicPr>
            <a:picLocks noChangeAspect="1" noChangeArrowheads="1"/>
          </p:cNvPicPr>
          <p:nvPr/>
        </p:nvPicPr>
        <p:blipFill>
          <a:blip r:embed="rId4"/>
          <a:srcRect t="4449"/>
          <a:stretch>
            <a:fillRect/>
          </a:stretch>
        </p:blipFill>
        <p:spPr bwMode="auto">
          <a:xfrm>
            <a:off x="3352800" y="4660900"/>
            <a:ext cx="2562225" cy="1943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a:xfrm>
            <a:off x="457200" y="0"/>
            <a:ext cx="8229600" cy="1527175"/>
          </a:xfrm>
        </p:spPr>
        <p:txBody>
          <a:bodyPr/>
          <a:lstStyle/>
          <a:p>
            <a:r>
              <a:rPr lang="en-US" dirty="0">
                <a:latin typeface="Helvetica Neue" pitchFamily="-107" charset="0"/>
                <a:cs typeface="Arial" pitchFamily="-107" charset="0"/>
              </a:rPr>
              <a:t>Graphs of Shifts</a:t>
            </a:r>
            <a:r>
              <a:rPr lang="en-US" dirty="0">
                <a:latin typeface="Arial" pitchFamily="-107" charset="0"/>
                <a:cs typeface="Arial" pitchFamily="-107" charset="0"/>
              </a:rPr>
              <a:t>—</a:t>
            </a:r>
            <a:r>
              <a:rPr lang="en-US" dirty="0">
                <a:latin typeface="Helvetica Neue" pitchFamily="-107" charset="0"/>
                <a:cs typeface="Arial" pitchFamily="-107" charset="0"/>
              </a:rPr>
              <a:t>2 </a:t>
            </a:r>
          </a:p>
        </p:txBody>
      </p:sp>
      <p:graphicFrame>
        <p:nvGraphicFramePr>
          <p:cNvPr id="5" name="Table 4"/>
          <p:cNvGraphicFramePr>
            <a:graphicFrameLocks noGrp="1"/>
          </p:cNvGraphicFramePr>
          <p:nvPr>
            <p:extLst>
              <p:ext uri="{D42A27DB-BD31-4B8C-83A1-F6EECF244321}">
                <p14:modId xmlns:p14="http://schemas.microsoft.com/office/powerpoint/2010/main" val="1464465289"/>
              </p:ext>
            </p:extLst>
          </p:nvPr>
        </p:nvGraphicFramePr>
        <p:xfrm>
          <a:off x="177800" y="1727200"/>
          <a:ext cx="8839200" cy="4953000"/>
        </p:xfrm>
        <a:graphic>
          <a:graphicData uri="http://schemas.openxmlformats.org/drawingml/2006/table">
            <a:tbl>
              <a:tblPr/>
              <a:tblGrid>
                <a:gridCol w="2946400"/>
                <a:gridCol w="2946400"/>
                <a:gridCol w="2946400"/>
              </a:tblGrid>
              <a:tr h="64135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Change</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Illustration</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sng" strike="noStrike" cap="none" normalizeH="0" baseline="0">
                          <a:ln>
                            <a:noFill/>
                          </a:ln>
                          <a:solidFill>
                            <a:schemeClr val="tx1"/>
                          </a:solidFill>
                          <a:effectLst/>
                          <a:latin typeface="Arial" charset="0"/>
                          <a:ea typeface="Arial" charset="0"/>
                          <a:cs typeface="Arial" charset="0"/>
                        </a:rPr>
                        <a:t>Impact on Price and Quantity</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Arial" charset="0"/>
                          <a:ea typeface="Arial" charset="0"/>
                          <a:cs typeface="Arial" charset="0"/>
                        </a:rPr>
                        <a:t>Demand decreases</a:t>
                      </a:r>
                      <a:endParaRPr kumimoji="0" lang="en-US" sz="2000" b="0" i="0" u="none" strike="noStrike" cap="none" normalizeH="0" baseline="0" dirty="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a:ln>
                            <a:noFill/>
                          </a:ln>
                          <a:solidFill>
                            <a:schemeClr val="tx1"/>
                          </a:solidFill>
                          <a:effectLst/>
                          <a:latin typeface="Arial" charset="0"/>
                          <a:ea typeface="Arial" charset="0"/>
                          <a:cs typeface="Arial" charset="0"/>
                        </a:rPr>
                        <a:t>The demand curve shifts to the left. As a result, the equilibrium price and equilibrium quantity decrease.</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15582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Arial" charset="0"/>
                          <a:cs typeface="Arial" charset="0"/>
                        </a:rPr>
                        <a:t>Supply decreases</a:t>
                      </a: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chemeClr val="tx1"/>
                        </a:solidFill>
                        <a:effectLst/>
                        <a:latin typeface="Arial" charset="0"/>
                        <a:ea typeface="Arial" charset="0"/>
                        <a:cs typeface="Arial" charset="0"/>
                      </a:endParaRP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a:ln>
                            <a:noFill/>
                          </a:ln>
                          <a:solidFill>
                            <a:schemeClr val="tx1"/>
                          </a:solidFill>
                          <a:effectLst/>
                          <a:latin typeface="Arial" charset="0"/>
                          <a:ea typeface="Arial" charset="0"/>
                          <a:cs typeface="Arial" charset="0"/>
                        </a:rPr>
                        <a:t>The supply curve shifts to the left. As a result, the equilibrium price increases and the equilibrium quantity decreases.</a:t>
                      </a:r>
                    </a:p>
                  </a:txBody>
                  <a:tcPr marL="68580" marR="6858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128020" name="Picture 2" descr="Price and Quantity When Either Supply or Demand Changes. When demand decreases and supply does not change, the demand curve shifts to the left. As a result, the equilibrium price and equilibrium quantity decrease. On a graph, the demand curves D1 and D2 are linear with negative slopes. The supply curve, S, is linear with a positive slope. The graph shows the initial demand curve, D1, and the supply curve, S, intersecting at the equilibrium point E1. The demand curve shifts to the left, and the new demand curve, D2, intersects the supply curve, S, at the equilibrium point, E2, that is lower than E1. A downward pointing arrow on the y axis and a leftward pointing arrow on the x axis indicate that the price and quantity both decrease."/>
          <p:cNvPicPr>
            <a:picLocks noChangeAspect="1" noChangeArrowheads="1"/>
          </p:cNvPicPr>
          <p:nvPr/>
        </p:nvPicPr>
        <p:blipFill>
          <a:blip r:embed="rId3"/>
          <a:srcRect t="4712"/>
          <a:stretch>
            <a:fillRect/>
          </a:stretch>
        </p:blipFill>
        <p:spPr bwMode="auto">
          <a:xfrm>
            <a:off x="3365500" y="2540000"/>
            <a:ext cx="2433638" cy="1893888"/>
          </a:xfrm>
          <a:prstGeom prst="rect">
            <a:avLst/>
          </a:prstGeom>
          <a:noFill/>
          <a:ln w="9525">
            <a:noFill/>
            <a:miter lim="800000"/>
            <a:headEnd/>
            <a:tailEnd/>
          </a:ln>
        </p:spPr>
      </p:pic>
      <p:pic>
        <p:nvPicPr>
          <p:cNvPr id="128021" name="Picture 2" descr="Price and Quantity When Either Supply or Demand Changes. When supply decreases and demand does not change, the supply curve shifts to the left. As a result, the equilibrium price increases and the equilibrium quantity decreases. On a graph, the demand curve, D, is linear with a negative slope. The supply curves, S1 and S2, are linear with positive slopes. The graph shows the initial supply curve, S1, intersecting the demand curve, D, at the equilibrium point E1. The supply curve shifts to the left, and the new supply curve, S2, intersects the demand curve, D, at the equilibrium point, E2, which is higher than E1. An upward pointing arrow on the y axis and a leftward pointing arrow on the x axis indicate that the price increases while the quantity decreases."/>
          <p:cNvPicPr>
            <a:picLocks noChangeAspect="1" noChangeArrowheads="1"/>
          </p:cNvPicPr>
          <p:nvPr/>
        </p:nvPicPr>
        <p:blipFill>
          <a:blip r:embed="rId4"/>
          <a:srcRect t="4593"/>
          <a:stretch>
            <a:fillRect/>
          </a:stretch>
        </p:blipFill>
        <p:spPr bwMode="auto">
          <a:xfrm>
            <a:off x="3454400" y="4699000"/>
            <a:ext cx="2344738" cy="187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Ch04tab06c.jpg"/>
          <p:cNvPicPr>
            <a:picLocks noChangeAspect="1"/>
          </p:cNvPicPr>
          <p:nvPr/>
        </p:nvPicPr>
        <p:blipFill>
          <a:blip r:embed="rId3"/>
          <a:srcRect r="13391"/>
          <a:stretch>
            <a:fillRect/>
          </a:stretch>
        </p:blipFill>
        <p:spPr>
          <a:xfrm>
            <a:off x="6164293" y="4157078"/>
            <a:ext cx="2736892" cy="2101432"/>
          </a:xfrm>
          <a:prstGeom prst="rect">
            <a:avLst/>
          </a:prstGeom>
        </p:spPr>
      </p:pic>
      <p:pic>
        <p:nvPicPr>
          <p:cNvPr id="9221" name="Picture 6" descr="G:\DirkTextbookN\Jpegs(All)\NewjpgsJuly\iStock_000019711642Small.jpg"/>
          <p:cNvPicPr>
            <a:picLocks noChangeAspect="1" noChangeArrowheads="1"/>
          </p:cNvPicPr>
          <p:nvPr/>
        </p:nvPicPr>
        <p:blipFill>
          <a:blip r:embed="rId4"/>
          <a:srcRect/>
          <a:stretch>
            <a:fillRect/>
          </a:stretch>
        </p:blipFill>
        <p:spPr bwMode="auto">
          <a:xfrm>
            <a:off x="2558376" y="4091782"/>
            <a:ext cx="3354387" cy="2232025"/>
          </a:xfrm>
          <a:prstGeom prst="rect">
            <a:avLst/>
          </a:prstGeom>
          <a:noFill/>
          <a:ln w="9525">
            <a:noFill/>
            <a:miter lim="800000"/>
            <a:headEnd/>
            <a:tailEnd/>
          </a:ln>
        </p:spPr>
      </p:pic>
      <p:pic>
        <p:nvPicPr>
          <p:cNvPr id="9220" name="Picture 6" descr="A woman samples a cherry from a fruit vendor at a market. The fruit vendor holds a scoop and an open bag ready to sell some cherries."/>
          <p:cNvPicPr>
            <a:picLocks noChangeAspect="1" noChangeArrowheads="1"/>
          </p:cNvPicPr>
          <p:nvPr/>
        </p:nvPicPr>
        <p:blipFill>
          <a:blip r:embed="rId5"/>
          <a:srcRect/>
          <a:stretch>
            <a:fillRect/>
          </a:stretch>
        </p:blipFill>
        <p:spPr bwMode="auto">
          <a:xfrm>
            <a:off x="128588" y="3694113"/>
            <a:ext cx="2300287" cy="3027362"/>
          </a:xfrm>
          <a:prstGeom prst="rect">
            <a:avLst/>
          </a:prstGeom>
          <a:noFill/>
          <a:ln w="9525">
            <a:noFill/>
            <a:miter lim="800000"/>
            <a:headEnd/>
            <a:tailEnd/>
          </a:ln>
        </p:spPr>
      </p:pic>
      <p:sp>
        <p:nvSpPr>
          <p:cNvPr id="9219" name="Content Placeholder 2"/>
          <p:cNvSpPr>
            <a:spLocks noGrp="1"/>
          </p:cNvSpPr>
          <p:nvPr>
            <p:ph idx="1"/>
          </p:nvPr>
        </p:nvSpPr>
        <p:spPr>
          <a:xfrm>
            <a:off x="457200" y="1663700"/>
            <a:ext cx="8229600" cy="3049588"/>
          </a:xfrm>
        </p:spPr>
        <p:txBody>
          <a:bodyPr/>
          <a:lstStyle/>
          <a:p>
            <a:pPr eaLnBrk="1" hangingPunct="1"/>
            <a:r>
              <a:rPr lang="en-US" sz="3200" b="1">
                <a:solidFill>
                  <a:srgbClr val="1492C7"/>
                </a:solidFill>
                <a:latin typeface="Arial" pitchFamily="-107" charset="0"/>
                <a:cs typeface="Arial" pitchFamily="-107" charset="0"/>
              </a:rPr>
              <a:t>Market</a:t>
            </a:r>
          </a:p>
          <a:p>
            <a:pPr lvl="1" eaLnBrk="1" hangingPunct="1"/>
            <a:r>
              <a:rPr lang="en-US" sz="2400">
                <a:latin typeface="Arial" pitchFamily="-107" charset="0"/>
                <a:cs typeface="Arial" pitchFamily="-107" charset="0"/>
              </a:rPr>
              <a:t>Place where buyers and sellers meet</a:t>
            </a:r>
          </a:p>
          <a:p>
            <a:pPr lvl="2" eaLnBrk="1" hangingPunct="1"/>
            <a:r>
              <a:rPr lang="en-US">
                <a:latin typeface="Arial" pitchFamily="-107" charset="0"/>
                <a:ea typeface="MS PGothic" pitchFamily="34" charset="-128"/>
                <a:cs typeface="MS PGothic" pitchFamily="34" charset="-128"/>
              </a:rPr>
              <a:t>Doesn’</a:t>
            </a:r>
            <a:r>
              <a:rPr lang="en-US" altLang="ja-JP">
                <a:latin typeface="Arial" pitchFamily="-107" charset="0"/>
                <a:ea typeface="MS PGothic" pitchFamily="34" charset="-128"/>
                <a:cs typeface="MS PGothic" pitchFamily="34" charset="-128"/>
              </a:rPr>
              <a:t>t have to be a physical place</a:t>
            </a:r>
            <a:endParaRPr lang="en-US">
              <a:latin typeface="Arial" pitchFamily="-107" charset="0"/>
              <a:ea typeface="MS PGothic" pitchFamily="34" charset="-128"/>
              <a:cs typeface="MS PGothic" pitchFamily="34" charset="-128"/>
            </a:endParaRPr>
          </a:p>
        </p:txBody>
      </p:sp>
      <p:sp>
        <p:nvSpPr>
          <p:cNvPr id="1945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Fundamentals of Markets</a:t>
            </a:r>
            <a:r>
              <a:rPr lang="en-US">
                <a:latin typeface="Arial" pitchFamily="-107" charset="0"/>
                <a:cs typeface="Arial" pitchFamily="-107" charset="0"/>
              </a:rPr>
              <a:t>—</a:t>
            </a:r>
            <a:r>
              <a:rPr lang="en-US">
                <a:latin typeface="Helvetica Neue" pitchFamily="-107" charset="0"/>
                <a:cs typeface="Arial" pitchFamily="-107" charset="0"/>
              </a:rPr>
              <a:t>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457200" y="52388"/>
            <a:ext cx="8229600" cy="1527175"/>
          </a:xfrm>
        </p:spPr>
        <p:txBody>
          <a:bodyPr/>
          <a:lstStyle/>
          <a:p>
            <a:r>
              <a:rPr lang="en-US" dirty="0">
                <a:latin typeface="Helvetica Neue" pitchFamily="-107" charset="0"/>
                <a:cs typeface="Arial" pitchFamily="-107" charset="0"/>
              </a:rPr>
              <a:t>Economics in </a:t>
            </a:r>
            <a:r>
              <a:rPr lang="en-US" i="1" dirty="0">
                <a:latin typeface="Arial" pitchFamily="-107" charset="0"/>
                <a:cs typeface="Arial" pitchFamily="-107" charset="0"/>
              </a:rPr>
              <a:t>Willy Wonka &amp; The Chocolate </a:t>
            </a:r>
            <a:r>
              <a:rPr lang="en-US" i="1" dirty="0" smtClean="0">
                <a:latin typeface="Arial" pitchFamily="-107" charset="0"/>
                <a:cs typeface="Arial" pitchFamily="-107" charset="0"/>
              </a:rPr>
              <a:t>Factory</a:t>
            </a:r>
            <a:endParaRPr lang="en-US" dirty="0">
              <a:latin typeface="Helvetica Neue" pitchFamily="-107" charset="0"/>
              <a:cs typeface="Arial" pitchFamily="-107" charset="0"/>
            </a:endParaRPr>
          </a:p>
        </p:txBody>
      </p:sp>
      <p:sp>
        <p:nvSpPr>
          <p:cNvPr id="130050" name="Content Placeholder 2"/>
          <p:cNvSpPr>
            <a:spLocks noGrp="1"/>
          </p:cNvSpPr>
          <p:nvPr>
            <p:ph idx="1"/>
          </p:nvPr>
        </p:nvSpPr>
        <p:spPr>
          <a:xfrm>
            <a:off x="457200" y="1712913"/>
            <a:ext cx="8229600" cy="2871787"/>
          </a:xfrm>
        </p:spPr>
        <p:txBody>
          <a:bodyPr/>
          <a:lstStyle/>
          <a:p>
            <a:r>
              <a:rPr lang="en-US" i="1">
                <a:latin typeface="Arial" pitchFamily="-107" charset="0"/>
                <a:cs typeface="Arial" pitchFamily="-107" charset="0"/>
              </a:rPr>
              <a:t>Willy Wonka &amp; The Chocolate Factory</a:t>
            </a:r>
          </a:p>
          <a:p>
            <a:pPr lvl="1" eaLnBrk="1" hangingPunct="1"/>
            <a:r>
              <a:rPr lang="en-US">
                <a:latin typeface="Arial" pitchFamily="-107" charset="0"/>
                <a:cs typeface="Arial" pitchFamily="-107" charset="0"/>
              </a:rPr>
              <a:t>What sort of market effect is happening here? Why is the price of candy bars increasing?</a:t>
            </a:r>
          </a:p>
        </p:txBody>
      </p:sp>
      <p:pic>
        <p:nvPicPr>
          <p:cNvPr id="130051" name="Picture 4" descr="Tip #119: Supply and Demand in Willy Wonka and the Chocolate Factory">
            <a:hlinkClick r:id="rId3"/>
          </p:cNvPr>
          <p:cNvPicPr>
            <a:picLocks noChangeAspect="1"/>
          </p:cNvPicPr>
          <p:nvPr/>
        </p:nvPicPr>
        <p:blipFill>
          <a:blip r:embed="rId4"/>
          <a:srcRect l="20306" t="18303" r="22078" b="25455"/>
          <a:stretch>
            <a:fillRect/>
          </a:stretch>
        </p:blipFill>
        <p:spPr bwMode="auto">
          <a:xfrm>
            <a:off x="3797300" y="4718050"/>
            <a:ext cx="1549400" cy="147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Conclusion</a:t>
            </a:r>
          </a:p>
        </p:txBody>
      </p:sp>
      <p:sp>
        <p:nvSpPr>
          <p:cNvPr id="132098" name="Content Placeholder 2"/>
          <p:cNvSpPr>
            <a:spLocks noGrp="1"/>
          </p:cNvSpPr>
          <p:nvPr>
            <p:ph idx="1"/>
          </p:nvPr>
        </p:nvSpPr>
        <p:spPr>
          <a:xfrm>
            <a:off x="457200" y="1712913"/>
            <a:ext cx="8229600" cy="4895850"/>
          </a:xfrm>
        </p:spPr>
        <p:txBody>
          <a:bodyPr/>
          <a:lstStyle/>
          <a:p>
            <a:r>
              <a:rPr lang="en-US" sz="2800">
                <a:latin typeface="Arial" pitchFamily="-107" charset="0"/>
                <a:cs typeface="Arial" pitchFamily="-107" charset="0"/>
              </a:rPr>
              <a:t>If you take away just one thing from this course, it will probably be </a:t>
            </a:r>
            <a:r>
              <a:rPr lang="en-US" altLang="ja-JP" sz="2800" b="1">
                <a:solidFill>
                  <a:srgbClr val="1492C7"/>
                </a:solidFill>
                <a:latin typeface="Arial" pitchFamily="-107" charset="0"/>
                <a:cs typeface="Arial" pitchFamily="-107" charset="0"/>
              </a:rPr>
              <a:t>supply and demand</a:t>
            </a:r>
          </a:p>
          <a:p>
            <a:pPr lvl="1"/>
            <a:r>
              <a:rPr lang="en-US" altLang="ja-JP" sz="2400">
                <a:solidFill>
                  <a:srgbClr val="000000"/>
                </a:solidFill>
                <a:latin typeface="Arial" pitchFamily="-107" charset="0"/>
                <a:cs typeface="Arial" pitchFamily="-107" charset="0"/>
              </a:rPr>
              <a:t>Powerful tool for explaining market changes</a:t>
            </a:r>
          </a:p>
          <a:p>
            <a:endParaRPr lang="en-US" altLang="ja-JP" sz="1000">
              <a:latin typeface="Arial" pitchFamily="-107" charset="0"/>
              <a:cs typeface="Arial" pitchFamily="-107" charset="0"/>
            </a:endParaRPr>
          </a:p>
          <a:p>
            <a:endParaRPr lang="en-US" altLang="ja-JP" sz="1000">
              <a:latin typeface="Arial" pitchFamily="-107" charset="0"/>
              <a:cs typeface="Arial" pitchFamily="-107" charset="0"/>
            </a:endParaRPr>
          </a:p>
          <a:p>
            <a:r>
              <a:rPr lang="en-US" sz="2800">
                <a:latin typeface="Arial" pitchFamily="-107" charset="0"/>
                <a:cs typeface="Arial" pitchFamily="-107" charset="0"/>
              </a:rPr>
              <a:t>In competitive markets, supply and demand allow prices to adjust toward </a:t>
            </a:r>
            <a:r>
              <a:rPr lang="en-US" sz="2800" b="1">
                <a:solidFill>
                  <a:srgbClr val="1492C7"/>
                </a:solidFill>
                <a:latin typeface="Arial" pitchFamily="-107" charset="0"/>
                <a:cs typeface="Arial" pitchFamily="-107" charset="0"/>
              </a:rPr>
              <a:t>equilibrium</a:t>
            </a:r>
          </a:p>
          <a:p>
            <a:pPr lvl="1"/>
            <a:r>
              <a:rPr lang="en-US" sz="2400">
                <a:latin typeface="Arial" pitchFamily="-107" charset="0"/>
                <a:cs typeface="Arial" pitchFamily="-107" charset="0"/>
              </a:rPr>
              <a:t>This means there are no surpluses or shortages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Fundamentals of Markets</a:t>
            </a:r>
            <a:r>
              <a:rPr lang="en-US">
                <a:latin typeface="Arial" pitchFamily="-107" charset="0"/>
                <a:cs typeface="Arial" pitchFamily="-107" charset="0"/>
              </a:rPr>
              <a:t>—</a:t>
            </a:r>
            <a:r>
              <a:rPr lang="en-US">
                <a:latin typeface="Helvetica Neue" pitchFamily="-107" charset="0"/>
                <a:cs typeface="Arial" pitchFamily="-107" charset="0"/>
              </a:rPr>
              <a:t>3 </a:t>
            </a:r>
          </a:p>
        </p:txBody>
      </p:sp>
      <p:sp>
        <p:nvSpPr>
          <p:cNvPr id="9219" name="Content Placeholder 2"/>
          <p:cNvSpPr>
            <a:spLocks noGrp="1"/>
          </p:cNvSpPr>
          <p:nvPr>
            <p:ph idx="1"/>
          </p:nvPr>
        </p:nvSpPr>
        <p:spPr>
          <a:xfrm>
            <a:off x="457200" y="1663700"/>
            <a:ext cx="8229600" cy="4795838"/>
          </a:xfrm>
        </p:spPr>
        <p:txBody>
          <a:bodyPr/>
          <a:lstStyle/>
          <a:p>
            <a:pPr eaLnBrk="1" hangingPunct="1"/>
            <a:r>
              <a:rPr lang="en-US" sz="3200" b="1" dirty="0">
                <a:solidFill>
                  <a:srgbClr val="1492C7"/>
                </a:solidFill>
                <a:latin typeface="Arial" pitchFamily="-107" charset="0"/>
                <a:cs typeface="Arial" pitchFamily="-107" charset="0"/>
              </a:rPr>
              <a:t>Market economy</a:t>
            </a:r>
          </a:p>
          <a:p>
            <a:pPr lvl="1" eaLnBrk="1" hangingPunct="1"/>
            <a:r>
              <a:rPr lang="en-US" sz="2800" dirty="0">
                <a:latin typeface="Arial" pitchFamily="-107" charset="0"/>
                <a:cs typeface="Arial" pitchFamily="-107" charset="0"/>
              </a:rPr>
              <a:t>Resources are allocated among households and firms with little or no government interference.</a:t>
            </a:r>
          </a:p>
          <a:p>
            <a:pPr lvl="1" eaLnBrk="1" hangingPunct="1"/>
            <a:endParaRPr lang="en-US" sz="800" dirty="0">
              <a:latin typeface="Arial" pitchFamily="-107" charset="0"/>
              <a:cs typeface="Arial" pitchFamily="-107" charset="0"/>
            </a:endParaRPr>
          </a:p>
          <a:p>
            <a:pPr lvl="1" eaLnBrk="1" hangingPunct="1"/>
            <a:r>
              <a:rPr lang="en-US" sz="2800" dirty="0">
                <a:latin typeface="Arial" pitchFamily="-107" charset="0"/>
                <a:cs typeface="Arial" pitchFamily="-107" charset="0"/>
              </a:rPr>
              <a:t>Producers and consumers are motivated by self-interest.</a:t>
            </a:r>
          </a:p>
          <a:p>
            <a:pPr lvl="1" eaLnBrk="1" hangingPunct="1"/>
            <a:endParaRPr lang="en-US" sz="1000" dirty="0">
              <a:latin typeface="Arial" pitchFamily="-107" charset="0"/>
              <a:cs typeface="Arial" pitchFamily="-107" charset="0"/>
            </a:endParaRPr>
          </a:p>
          <a:p>
            <a:pPr eaLnBrk="1" hangingPunct="1"/>
            <a:r>
              <a:rPr lang="en-US" sz="3200" dirty="0">
                <a:latin typeface="Arial" pitchFamily="-107" charset="0"/>
                <a:cs typeface="Arial" pitchFamily="-107" charset="0"/>
              </a:rPr>
              <a:t>The </a:t>
            </a:r>
            <a:r>
              <a:rPr lang="en-US" sz="3200" b="1" dirty="0">
                <a:solidFill>
                  <a:srgbClr val="1492C7"/>
                </a:solidFill>
                <a:latin typeface="Arial" pitchFamily="-107" charset="0"/>
                <a:cs typeface="Arial" pitchFamily="-107" charset="0"/>
              </a:rPr>
              <a:t>invisible hand </a:t>
            </a:r>
            <a:r>
              <a:rPr lang="en-US" sz="3200" dirty="0">
                <a:latin typeface="Arial" pitchFamily="-107" charset="0"/>
                <a:cs typeface="Arial" pitchFamily="-107" charset="0"/>
              </a:rPr>
              <a:t>of the market guides resources to their highest valued uses.</a:t>
            </a:r>
          </a:p>
          <a:p>
            <a:pPr lvl="2" eaLnBrk="1" hangingPunct="1"/>
            <a:endParaRPr lang="en-US" sz="2000" dirty="0">
              <a:latin typeface="Arial" pitchFamily="-107" charset="0"/>
              <a:ea typeface="MS PGothic" pitchFamily="34" charset="-128"/>
              <a:cs typeface="MS PGothic" pitchFamily="34" charset="-128"/>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fruit aisle in a store that consists of apples, peaches, plums, pears, and oranges."/>
          <p:cNvPicPr>
            <a:picLocks noChangeAspect="1"/>
          </p:cNvPicPr>
          <p:nvPr/>
        </p:nvPicPr>
        <p:blipFill>
          <a:blip r:embed="rId3"/>
          <a:srcRect b="2833"/>
          <a:stretch>
            <a:fillRect/>
          </a:stretch>
        </p:blipFill>
        <p:spPr>
          <a:xfrm>
            <a:off x="3606511" y="3831421"/>
            <a:ext cx="1930978" cy="2897533"/>
          </a:xfrm>
          <a:prstGeom prst="rect">
            <a:avLst/>
          </a:prstGeom>
        </p:spPr>
      </p:pic>
      <p:sp>
        <p:nvSpPr>
          <p:cNvPr id="11267" name="Content Placeholder 2"/>
          <p:cNvSpPr>
            <a:spLocks noGrp="1"/>
          </p:cNvSpPr>
          <p:nvPr>
            <p:ph idx="1"/>
          </p:nvPr>
        </p:nvSpPr>
        <p:spPr>
          <a:xfrm>
            <a:off x="152400" y="1624013"/>
            <a:ext cx="8229600" cy="4471987"/>
          </a:xfrm>
        </p:spPr>
        <p:txBody>
          <a:bodyPr/>
          <a:lstStyle/>
          <a:p>
            <a:pPr eaLnBrk="1" hangingPunct="1"/>
            <a:r>
              <a:rPr lang="en-US" sz="3200" dirty="0">
                <a:latin typeface="Arial" pitchFamily="-107" charset="0"/>
                <a:cs typeface="Arial" pitchFamily="-107" charset="0"/>
              </a:rPr>
              <a:t>Characteristics of a </a:t>
            </a:r>
            <a:r>
              <a:rPr lang="en-US" sz="3200" b="1" dirty="0">
                <a:solidFill>
                  <a:srgbClr val="1492C7"/>
                </a:solidFill>
                <a:latin typeface="Arial" pitchFamily="-107" charset="0"/>
                <a:cs typeface="Arial" pitchFamily="-107" charset="0"/>
              </a:rPr>
              <a:t>competitive</a:t>
            </a:r>
            <a:r>
              <a:rPr lang="en-US" sz="3200" dirty="0">
                <a:latin typeface="Arial" pitchFamily="-107" charset="0"/>
                <a:cs typeface="Arial" pitchFamily="-107" charset="0"/>
              </a:rPr>
              <a:t> market:</a:t>
            </a:r>
          </a:p>
          <a:p>
            <a:pPr lvl="1" eaLnBrk="1" hangingPunct="1"/>
            <a:r>
              <a:rPr lang="en-US" sz="2800" dirty="0">
                <a:latin typeface="Arial" pitchFamily="-107" charset="0"/>
                <a:cs typeface="Arial" pitchFamily="-107" charset="0"/>
              </a:rPr>
              <a:t>Many buyers and sellers</a:t>
            </a:r>
          </a:p>
          <a:p>
            <a:pPr lvl="1" eaLnBrk="1" hangingPunct="1"/>
            <a:r>
              <a:rPr lang="en-US" sz="2800" dirty="0">
                <a:latin typeface="Arial" pitchFamily="-107" charset="0"/>
                <a:cs typeface="Arial" pitchFamily="-107" charset="0"/>
              </a:rPr>
              <a:t>The goods sold by each vendor are similar</a:t>
            </a:r>
          </a:p>
          <a:p>
            <a:pPr lvl="1" eaLnBrk="1" hangingPunct="1"/>
            <a:r>
              <a:rPr lang="en-US" sz="2800" dirty="0">
                <a:latin typeface="Arial" pitchFamily="-107" charset="0"/>
                <a:cs typeface="Arial" pitchFamily="-107" charset="0"/>
              </a:rPr>
              <a:t>No one individual has any influence over the price</a:t>
            </a:r>
          </a:p>
        </p:txBody>
      </p:sp>
      <p:sp>
        <p:nvSpPr>
          <p:cNvPr id="23553"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Competitive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26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6" descr="Five diamonds."/>
          <p:cNvPicPr>
            <a:picLocks noChangeAspect="1" noChangeArrowheads="1"/>
          </p:cNvPicPr>
          <p:nvPr/>
        </p:nvPicPr>
        <p:blipFill>
          <a:blip r:embed="rId3"/>
          <a:srcRect/>
          <a:stretch>
            <a:fillRect/>
          </a:stretch>
        </p:blipFill>
        <p:spPr bwMode="auto">
          <a:xfrm>
            <a:off x="6510338" y="3035300"/>
            <a:ext cx="2438400" cy="1693863"/>
          </a:xfrm>
          <a:prstGeom prst="rect">
            <a:avLst/>
          </a:prstGeom>
          <a:noFill/>
          <a:ln w="9525">
            <a:noFill/>
            <a:miter lim="800000"/>
            <a:headEnd/>
            <a:tailEnd/>
          </a:ln>
        </p:spPr>
      </p:pic>
      <p:sp>
        <p:nvSpPr>
          <p:cNvPr id="12291" name="Content Placeholder 2"/>
          <p:cNvSpPr>
            <a:spLocks noGrp="1"/>
          </p:cNvSpPr>
          <p:nvPr>
            <p:ph idx="1"/>
          </p:nvPr>
        </p:nvSpPr>
        <p:spPr>
          <a:xfrm>
            <a:off x="280988" y="1633538"/>
            <a:ext cx="8667750" cy="5072062"/>
          </a:xfrm>
        </p:spPr>
        <p:txBody>
          <a:bodyPr/>
          <a:lstStyle/>
          <a:p>
            <a:pPr eaLnBrk="1" hangingPunct="1"/>
            <a:r>
              <a:rPr lang="en-US" sz="3200" b="1">
                <a:solidFill>
                  <a:srgbClr val="1492C7"/>
                </a:solidFill>
                <a:latin typeface="Arial" pitchFamily="-107" charset="0"/>
                <a:cs typeface="Arial" pitchFamily="-107" charset="0"/>
              </a:rPr>
              <a:t>Imperfect market</a:t>
            </a:r>
          </a:p>
          <a:p>
            <a:pPr lvl="1" eaLnBrk="1" hangingPunct="1"/>
            <a:r>
              <a:rPr lang="en-US" sz="2800">
                <a:latin typeface="Arial" pitchFamily="-107" charset="0"/>
                <a:cs typeface="Arial" pitchFamily="-107" charset="0"/>
              </a:rPr>
              <a:t>Buyer or seller has an influence on the price</a:t>
            </a:r>
          </a:p>
          <a:p>
            <a:pPr lvl="1"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Market power</a:t>
            </a:r>
          </a:p>
          <a:p>
            <a:pPr lvl="1" eaLnBrk="1" hangingPunct="1"/>
            <a:r>
              <a:rPr lang="en-US" sz="2800">
                <a:latin typeface="Arial" pitchFamily="-107" charset="0"/>
                <a:cs typeface="Arial" pitchFamily="-107" charset="0"/>
              </a:rPr>
              <a:t>The firm’s ability to influence price </a:t>
            </a:r>
          </a:p>
          <a:p>
            <a:pPr eaLnBrk="1" hangingPunct="1"/>
            <a:endParaRPr lang="en-US" sz="800">
              <a:latin typeface="Arial" pitchFamily="-107" charset="0"/>
              <a:cs typeface="Arial" pitchFamily="-107" charset="0"/>
            </a:endParaRPr>
          </a:p>
          <a:p>
            <a:pPr eaLnBrk="1" hangingPunct="1"/>
            <a:endParaRPr lang="en-US" sz="800">
              <a:latin typeface="Arial" pitchFamily="-107" charset="0"/>
              <a:cs typeface="Arial" pitchFamily="-107" charset="0"/>
            </a:endParaRPr>
          </a:p>
          <a:p>
            <a:pPr eaLnBrk="1" hangingPunct="1"/>
            <a:endParaRPr lang="en-US" sz="800">
              <a:latin typeface="Arial" pitchFamily="-107" charset="0"/>
              <a:cs typeface="Arial" pitchFamily="-107" charset="0"/>
            </a:endParaRPr>
          </a:p>
          <a:p>
            <a:pPr eaLnBrk="1" hangingPunct="1"/>
            <a:r>
              <a:rPr lang="en-US" sz="3200" b="1">
                <a:solidFill>
                  <a:srgbClr val="1492C7"/>
                </a:solidFill>
                <a:latin typeface="Arial" pitchFamily="-107" charset="0"/>
                <a:cs typeface="Arial" pitchFamily="-107" charset="0"/>
              </a:rPr>
              <a:t>Monopoly</a:t>
            </a:r>
          </a:p>
          <a:p>
            <a:pPr lvl="1" eaLnBrk="1" hangingPunct="1"/>
            <a:r>
              <a:rPr lang="en-US" sz="2800">
                <a:latin typeface="Arial" pitchFamily="-107" charset="0"/>
                <a:cs typeface="Arial" pitchFamily="-107" charset="0"/>
              </a:rPr>
              <a:t>A single company that supplies the entire market for a good or service</a:t>
            </a:r>
          </a:p>
        </p:txBody>
      </p:sp>
      <p:sp>
        <p:nvSpPr>
          <p:cNvPr id="25601" name="Title 1"/>
          <p:cNvSpPr>
            <a:spLocks noGrp="1"/>
          </p:cNvSpPr>
          <p:nvPr>
            <p:ph type="title"/>
          </p:nvPr>
        </p:nvSpPr>
        <p:spPr>
          <a:xfrm>
            <a:off x="457200" y="0"/>
            <a:ext cx="8229600" cy="1527175"/>
          </a:xfrm>
        </p:spPr>
        <p:txBody>
          <a:bodyPr/>
          <a:lstStyle/>
          <a:p>
            <a:r>
              <a:rPr lang="en-US">
                <a:latin typeface="Helvetica Neue" pitchFamily="-107" charset="0"/>
                <a:cs typeface="Arial" pitchFamily="-107" charset="0"/>
              </a:rPr>
              <a:t>Imperfect Markets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Kollman Colors">
      <a:dk1>
        <a:sysClr val="windowText" lastClr="000000"/>
      </a:dk1>
      <a:lt1>
        <a:sysClr val="window" lastClr="FFFFFF"/>
      </a:lt1>
      <a:dk2>
        <a:srgbClr val="1F497D"/>
      </a:dk2>
      <a:lt2>
        <a:srgbClr val="EEECE1"/>
      </a:lt2>
      <a:accent1>
        <a:srgbClr val="4F81BD"/>
      </a:accent1>
      <a:accent2>
        <a:srgbClr val="C0290B"/>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28006</TotalTime>
  <Words>6348</Words>
  <Application>Microsoft Macintosh PowerPoint</Application>
  <PresentationFormat>On-screen Show (4:3)</PresentationFormat>
  <Paragraphs>1209</Paragraphs>
  <Slides>61</Slides>
  <Notes>61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61</vt:i4>
      </vt:variant>
    </vt:vector>
  </HeadingPairs>
  <TitlesOfParts>
    <vt:vector size="70" baseType="lpstr">
      <vt:lpstr>Arial</vt:lpstr>
      <vt:lpstr>Calibri</vt:lpstr>
      <vt:lpstr>Helvetica Neue</vt:lpstr>
      <vt:lpstr>Helvetica Neue Medium</vt:lpstr>
      <vt:lpstr>MS PGothic</vt:lpstr>
      <vt:lpstr>ＭＳ Ｐゴシック</vt:lpstr>
      <vt:lpstr>Wingdings</vt:lpstr>
      <vt:lpstr>ヒラギノ角ゴ Pro W3</vt:lpstr>
      <vt:lpstr>Office Theme</vt:lpstr>
      <vt:lpstr>The Market at Work: Supply and Demand</vt:lpstr>
      <vt:lpstr>Previously</vt:lpstr>
      <vt:lpstr>Big Questions</vt:lpstr>
      <vt:lpstr>Here’s a question for you…</vt:lpstr>
      <vt:lpstr>Fundamentals of Markets—1 </vt:lpstr>
      <vt:lpstr>Fundamentals of Markets—2 </vt:lpstr>
      <vt:lpstr>Fundamentals of Markets—3 </vt:lpstr>
      <vt:lpstr>Competitive Markets</vt:lpstr>
      <vt:lpstr>Imperfect Markets</vt:lpstr>
      <vt:lpstr>Demand—1 </vt:lpstr>
      <vt:lpstr>Demand—2 </vt:lpstr>
      <vt:lpstr>Demand Schedule</vt:lpstr>
      <vt:lpstr>Demand Curve</vt:lpstr>
      <vt:lpstr>Market Demand—1 </vt:lpstr>
      <vt:lpstr>Market Demand—2 </vt:lpstr>
      <vt:lpstr>Changes in Quantity Demanded versus Changes in Demand</vt:lpstr>
      <vt:lpstr>Practice What You Know—1 </vt:lpstr>
      <vt:lpstr>Practice What You Know—2 </vt:lpstr>
      <vt:lpstr>Changes in Demand</vt:lpstr>
      <vt:lpstr>Factors that Shift Demand—1 </vt:lpstr>
      <vt:lpstr>Factors that Shift Demand—2 </vt:lpstr>
      <vt:lpstr>Prices of Related Goods</vt:lpstr>
      <vt:lpstr>Factors that Shift Demand—3 </vt:lpstr>
      <vt:lpstr>Factors that Shift Demand—4 </vt:lpstr>
      <vt:lpstr>Practice What You Know—3 </vt:lpstr>
      <vt:lpstr>Practice What You Know—4 </vt:lpstr>
      <vt:lpstr>Practice What You Know—5 </vt:lpstr>
      <vt:lpstr>Practice What You Know—6 </vt:lpstr>
      <vt:lpstr>Practice What You Know—7 </vt:lpstr>
      <vt:lpstr>Practice What You Know—8 </vt:lpstr>
      <vt:lpstr>Practice What You Know—8.1 </vt:lpstr>
      <vt:lpstr>Practice What You Know—8.2 </vt:lpstr>
      <vt:lpstr>Practice What You Know—8.3 </vt:lpstr>
      <vt:lpstr>Practice What You Know—9</vt:lpstr>
      <vt:lpstr>Practice What You Know—10 </vt:lpstr>
      <vt:lpstr>Class Activity: Think-Pair-Share</vt:lpstr>
      <vt:lpstr>Economics in The Hudsucker Proxy</vt:lpstr>
      <vt:lpstr>Supply—1 </vt:lpstr>
      <vt:lpstr>Supply—2 </vt:lpstr>
      <vt:lpstr>Supply—3 </vt:lpstr>
      <vt:lpstr>Market Supply—1 </vt:lpstr>
      <vt:lpstr>Market Supply—2 </vt:lpstr>
      <vt:lpstr>Changes in Quantity Supplied versus Changes in Supply</vt:lpstr>
      <vt:lpstr>Changes in Supply</vt:lpstr>
      <vt:lpstr>Factors that Shift Supply—1 </vt:lpstr>
      <vt:lpstr>Factors that Shift Supply—2 </vt:lpstr>
      <vt:lpstr>Factors that Shift Supply—3 </vt:lpstr>
      <vt:lpstr>Practice What You Know—11 </vt:lpstr>
      <vt:lpstr>Practice What You Know—12 </vt:lpstr>
      <vt:lpstr>Practice What You Know—13 </vt:lpstr>
      <vt:lpstr>Bringing Supply and Demand Together</vt:lpstr>
      <vt:lpstr>Supply and Demand—1 </vt:lpstr>
      <vt:lpstr>Shortages and Surpluses—1 </vt:lpstr>
      <vt:lpstr>Shortages and Surpluses—2 </vt:lpstr>
      <vt:lpstr>Supply and Demand—2 </vt:lpstr>
      <vt:lpstr>Economics in Pawn Stars</vt:lpstr>
      <vt:lpstr>Practice What You Know—14 </vt:lpstr>
      <vt:lpstr>Graphs of Shifts—1 </vt:lpstr>
      <vt:lpstr>Graphs of Shifts—2 </vt:lpstr>
      <vt:lpstr>Economics in Willy Wonka &amp; The Chocolate Factory</vt:lpstr>
      <vt:lpstr>Conclusion</vt:lpstr>
    </vt:vector>
  </TitlesOfParts>
  <Manager/>
  <Company>W.W.Norton &amp; Company</Company>
  <LinksUpToDate>false</LinksUpToDate>
  <SharedDoc>false</SharedDoc>
  <HyperlinkBase/>
  <HyperlinksChanged>false</HyperlinksChanged>
  <AppVersion>15.0035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Microeconomics 2e</dc:title>
  <dc:subject>Chapter 3</dc:subject>
  <dc:creator>Peter Lesser</dc:creator>
  <cp:keywords/>
  <dc:description/>
  <cp:lastModifiedBy>Eaton, Ariel</cp:lastModifiedBy>
  <cp:revision>808</cp:revision>
  <dcterms:created xsi:type="dcterms:W3CDTF">2016-12-01T17:14:14Z</dcterms:created>
  <dcterms:modified xsi:type="dcterms:W3CDTF">2017-11-15T15:53:34Z</dcterms:modified>
  <cp:category/>
</cp:coreProperties>
</file>